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3" r:id="rId2"/>
    <p:sldId id="263" r:id="rId3"/>
    <p:sldId id="311" r:id="rId4"/>
    <p:sldId id="312" r:id="rId5"/>
    <p:sldId id="313" r:id="rId6"/>
    <p:sldId id="314" r:id="rId7"/>
    <p:sldId id="315" r:id="rId8"/>
    <p:sldId id="31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SCHMIDT" initials="ES" lastIdx="0" clrIdx="0">
    <p:extLst>
      <p:ext uri="{19B8F6BF-5375-455C-9EA6-DF929625EA0E}">
        <p15:presenceInfo xmlns:p15="http://schemas.microsoft.com/office/powerpoint/2012/main" userId="Eric SCHMI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7C673-871A-4EEB-BFED-A6633DAB584A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5638A-2341-461A-88F5-2C4AC8F42D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37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268A6-F37A-4C01-82C9-69EF38FFDA4F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73AAE-E602-4F28-A194-7A01676A4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04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268A6-F37A-4C01-82C9-69EF38FFDA4F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73AAE-E602-4F28-A194-7A01676A4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80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268A6-F37A-4C01-82C9-69EF38FFDA4F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73AAE-E602-4F28-A194-7A01676A4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29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268A6-F37A-4C01-82C9-69EF38FFDA4F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73AAE-E602-4F28-A194-7A01676A4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12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268A6-F37A-4C01-82C9-69EF38FFDA4F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73AAE-E602-4F28-A194-7A01676A4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87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268A6-F37A-4C01-82C9-69EF38FFDA4F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73AAE-E602-4F28-A194-7A01676A4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51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268A6-F37A-4C01-82C9-69EF38FFDA4F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73AAE-E602-4F28-A194-7A01676A4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1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268A6-F37A-4C01-82C9-69EF38FFDA4F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73AAE-E602-4F28-A194-7A01676A4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4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268A6-F37A-4C01-82C9-69EF38FFDA4F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73AAE-E602-4F28-A194-7A01676A4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15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268A6-F37A-4C01-82C9-69EF38FFDA4F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73AAE-E602-4F28-A194-7A01676A4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1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268A6-F37A-4C01-82C9-69EF38FFDA4F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73AAE-E602-4F28-A194-7A01676A4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43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375718"/>
            <a:ext cx="12192000" cy="14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782" y="4724396"/>
            <a:ext cx="11416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000" b="1" dirty="0">
                <a:solidFill>
                  <a:prstClr val="black"/>
                </a:solidFill>
                <a:latin typeface="Calibri Light" panose="020F0302020204030204"/>
              </a:rPr>
              <a:t>Antoine </a:t>
            </a:r>
            <a:r>
              <a:rPr lang="fr-FR" sz="2000" b="1" dirty="0" err="1">
                <a:solidFill>
                  <a:prstClr val="black"/>
                </a:solidFill>
                <a:latin typeface="Calibri Light" panose="020F0302020204030204"/>
              </a:rPr>
              <a:t>CHEDRU</a:t>
            </a:r>
            <a:r>
              <a:rPr lang="fr-FR" sz="2000" dirty="0">
                <a:solidFill>
                  <a:prstClr val="black"/>
                </a:solidFill>
                <a:latin typeface="Calibri Light" panose="020F0302020204030204"/>
              </a:rPr>
              <a:t>, agriculteur à Goderville, membre de Sol en Caux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168" y="1967345"/>
            <a:ext cx="11796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prstClr val="black"/>
                </a:solidFill>
                <a:latin typeface="Calibri Light" panose="020F0302020204030204"/>
              </a:rPr>
              <a:t>Parcours d’agriculteur et itinéraire technique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cap="small" dirty="0" smtClean="0">
                <a:solidFill>
                  <a:prstClr val="black"/>
                </a:solidFill>
                <a:latin typeface="Calibri Light" panose="020F0302020204030204"/>
              </a:rPr>
              <a:t>Le lin</a:t>
            </a:r>
            <a:endParaRPr lang="fr-FR" sz="3200" b="1" cap="small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94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263237" y="652634"/>
            <a:ext cx="1163781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b="1" dirty="0">
                <a:latin typeface="Calibri Light" panose="020F0302020204030204" pitchFamily="34" charset="0"/>
              </a:rPr>
              <a:t>Antoine </a:t>
            </a:r>
            <a:r>
              <a:rPr lang="fr-FR" b="1" dirty="0" err="1">
                <a:latin typeface="Calibri Light" panose="020F0302020204030204" pitchFamily="34" charset="0"/>
              </a:rPr>
              <a:t>Chédru</a:t>
            </a:r>
            <a:r>
              <a:rPr lang="fr-FR" dirty="0">
                <a:latin typeface="Calibri Light" panose="020F0302020204030204" pitchFamily="34" charset="0"/>
              </a:rPr>
              <a:t>, 52 ans, agriculteur à Goderville à 25 km du Havre installé en </a:t>
            </a:r>
            <a:r>
              <a:rPr lang="fr-FR" dirty="0" smtClean="0">
                <a:latin typeface="Calibri Light" panose="020F0302020204030204" pitchFamily="34" charset="0"/>
              </a:rPr>
              <a:t>1988</a:t>
            </a:r>
          </a:p>
          <a:p>
            <a:pPr algn="just"/>
            <a:r>
              <a:rPr lang="fr-FR" dirty="0" smtClean="0">
                <a:latin typeface="Calibri Light" panose="020F0302020204030204" pitchFamily="34" charset="0"/>
              </a:rPr>
              <a:t>Polyculture</a:t>
            </a:r>
            <a:r>
              <a:rPr lang="fr-FR" dirty="0">
                <a:latin typeface="Calibri Light" panose="020F0302020204030204" pitchFamily="34" charset="0"/>
              </a:rPr>
              <a:t>: Colza, Blé, Féveroles, Lin, Betteraves, et occasionnellement Pois et Maïs.</a:t>
            </a:r>
          </a:p>
          <a:p>
            <a:pPr algn="just"/>
            <a:endParaRPr lang="fr-FR" dirty="0" smtClean="0">
              <a:latin typeface="Calibri Light" panose="020F0302020204030204" pitchFamily="34" charset="0"/>
            </a:endParaRPr>
          </a:p>
          <a:p>
            <a:pPr algn="just"/>
            <a:r>
              <a:rPr lang="fr-FR" dirty="0" smtClean="0">
                <a:latin typeface="Calibri Light" panose="020F0302020204030204" pitchFamily="34" charset="0"/>
              </a:rPr>
              <a:t>Particularités pédoclimatiques : </a:t>
            </a:r>
          </a:p>
          <a:p>
            <a:pPr lvl="1" indent="0" algn="just"/>
            <a:r>
              <a:rPr lang="fr-FR" dirty="0">
                <a:latin typeface="Calibri Light" panose="020F0302020204030204" pitchFamily="34" charset="0"/>
              </a:rPr>
              <a:t>P</a:t>
            </a:r>
            <a:r>
              <a:rPr lang="fr-FR" dirty="0" smtClean="0">
                <a:latin typeface="Calibri Light" panose="020F0302020204030204" pitchFamily="34" charset="0"/>
              </a:rPr>
              <a:t>luviométrie</a:t>
            </a:r>
            <a:r>
              <a:rPr lang="fr-FR" dirty="0">
                <a:latin typeface="Calibri Light" panose="020F0302020204030204" pitchFamily="34" charset="0"/>
              </a:rPr>
              <a:t>, entre 1000 à 1200 mm par </a:t>
            </a:r>
            <a:r>
              <a:rPr lang="fr-FR" dirty="0" smtClean="0">
                <a:latin typeface="Calibri Light" panose="020F0302020204030204" pitchFamily="34" charset="0"/>
              </a:rPr>
              <a:t>an                        Problèmes </a:t>
            </a:r>
            <a:r>
              <a:rPr lang="fr-FR" dirty="0">
                <a:latin typeface="Calibri Light" panose="020F0302020204030204" pitchFamily="34" charset="0"/>
              </a:rPr>
              <a:t>d'érosion sur des limons battants à + de 60</a:t>
            </a:r>
            <a:r>
              <a:rPr lang="fr-FR" dirty="0" smtClean="0">
                <a:latin typeface="Calibri Light" panose="020F0302020204030204" pitchFamily="34" charset="0"/>
              </a:rPr>
              <a:t>%.</a:t>
            </a:r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1168" y="6126480"/>
            <a:ext cx="2843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ANTOINE </a:t>
            </a:r>
            <a:r>
              <a:rPr lang="fr-FR" sz="2800" dirty="0" err="1" smtClean="0"/>
              <a:t>CHEDRU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9" y="2265335"/>
            <a:ext cx="3780000" cy="2835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3" y="2265335"/>
            <a:ext cx="3786189" cy="28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263237" y="1481308"/>
            <a:ext cx="1163781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dirty="0" smtClean="0">
                <a:latin typeface="Calibri Light" panose="020F0302020204030204" pitchFamily="34" charset="0"/>
              </a:rPr>
              <a:t>Prise </a:t>
            </a:r>
            <a:r>
              <a:rPr lang="fr-FR" dirty="0">
                <a:latin typeface="Calibri Light" panose="020F0302020204030204" pitchFamily="34" charset="0"/>
              </a:rPr>
              <a:t>de conscience dans les années 1992 - 93 avec des hivers très pluvieux.</a:t>
            </a:r>
          </a:p>
          <a:p>
            <a:pPr algn="just"/>
            <a:r>
              <a:rPr lang="fr-FR" dirty="0" smtClean="0">
                <a:latin typeface="Calibri Light" panose="020F0302020204030204" pitchFamily="34" charset="0"/>
              </a:rPr>
              <a:t>En </a:t>
            </a:r>
            <a:r>
              <a:rPr lang="fr-FR" dirty="0">
                <a:latin typeface="Calibri Light" panose="020F0302020204030204" pitchFamily="34" charset="0"/>
              </a:rPr>
              <a:t>2000 Goderville passe en zone vulnérable avec le captage d'Yport et la proximité de la ville du Havre d'où l'implantation systématique des couverts végétaux en </a:t>
            </a:r>
            <a:r>
              <a:rPr lang="fr-FR" dirty="0" err="1">
                <a:latin typeface="Calibri Light" panose="020F0302020204030204" pitchFamily="34" charset="0"/>
              </a:rPr>
              <a:t>intercultures</a:t>
            </a:r>
            <a:r>
              <a:rPr lang="fr-FR" dirty="0">
                <a:latin typeface="Calibri Light" panose="020F0302020204030204" pitchFamily="34" charset="0"/>
              </a:rPr>
              <a:t>.</a:t>
            </a:r>
          </a:p>
          <a:p>
            <a:pPr algn="just"/>
            <a:endParaRPr lang="fr-FR" dirty="0" smtClean="0">
              <a:latin typeface="Calibri Light" panose="020F0302020204030204" pitchFamily="34" charset="0"/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 Light" panose="020F0302020204030204" pitchFamily="34" charset="0"/>
              </a:rPr>
              <a:t>Maximum  </a:t>
            </a:r>
            <a:r>
              <a:rPr lang="fr-FR" dirty="0">
                <a:latin typeface="Calibri Light" panose="020F0302020204030204" pitchFamily="34" charset="0"/>
              </a:rPr>
              <a:t>de résidus en surface, </a:t>
            </a:r>
            <a:endParaRPr lang="fr-FR" dirty="0" smtClean="0">
              <a:latin typeface="Calibri Light" panose="020F0302020204030204" pitchFamily="34" charset="0"/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 Light" panose="020F0302020204030204" pitchFamily="34" charset="0"/>
              </a:rPr>
              <a:t>Toutes </a:t>
            </a:r>
            <a:r>
              <a:rPr lang="fr-FR" dirty="0">
                <a:latin typeface="Calibri Light" panose="020F0302020204030204" pitchFamily="34" charset="0"/>
              </a:rPr>
              <a:t>les pailles sont broyées pour être réintégré au sol, </a:t>
            </a:r>
            <a:endParaRPr lang="fr-FR" dirty="0" smtClean="0">
              <a:latin typeface="Calibri Light" panose="020F0302020204030204" pitchFamily="34" charset="0"/>
            </a:endParaRPr>
          </a:p>
          <a:p>
            <a:pPr marL="1028700" lvl="1" algn="just">
              <a:buFont typeface="Wingdings" panose="05000000000000000000" pitchFamily="2" charset="2"/>
              <a:buChar char="§"/>
            </a:pPr>
            <a:r>
              <a:rPr lang="fr-FR" dirty="0" smtClean="0">
                <a:latin typeface="Calibri Light" panose="020F0302020204030204" pitchFamily="34" charset="0"/>
              </a:rPr>
              <a:t>Semis de couverts </a:t>
            </a:r>
            <a:r>
              <a:rPr lang="fr-FR" dirty="0">
                <a:latin typeface="Calibri Light" panose="020F0302020204030204" pitchFamily="34" charset="0"/>
              </a:rPr>
              <a:t>végétaux le plus top possible après la </a:t>
            </a:r>
            <a:r>
              <a:rPr lang="fr-FR" dirty="0" smtClean="0">
                <a:latin typeface="Calibri Light" panose="020F0302020204030204" pitchFamily="34" charset="0"/>
              </a:rPr>
              <a:t>récolte : pesées </a:t>
            </a:r>
            <a:r>
              <a:rPr lang="fr-FR" dirty="0">
                <a:latin typeface="Calibri Light" panose="020F0302020204030204" pitchFamily="34" charset="0"/>
              </a:rPr>
              <a:t>de couverts </a:t>
            </a:r>
            <a:r>
              <a:rPr lang="fr-FR" dirty="0" smtClean="0">
                <a:latin typeface="Calibri Light" panose="020F0302020204030204" pitchFamily="34" charset="0"/>
              </a:rPr>
              <a:t>à </a:t>
            </a:r>
            <a:r>
              <a:rPr lang="fr-FR" dirty="0">
                <a:latin typeface="Calibri Light" panose="020F0302020204030204" pitchFamily="34" charset="0"/>
              </a:rPr>
              <a:t>+ de 6 tonnes de Matière sèche, </a:t>
            </a:r>
            <a:endParaRPr lang="fr-FR" dirty="0" smtClean="0">
              <a:latin typeface="Calibri Light" panose="020F0302020204030204" pitchFamily="34" charset="0"/>
            </a:endParaRPr>
          </a:p>
          <a:p>
            <a:pPr marL="1028700" lvl="1" algn="just">
              <a:buFont typeface="Wingdings" panose="05000000000000000000" pitchFamily="2" charset="2"/>
              <a:buChar char="§"/>
            </a:pPr>
            <a:r>
              <a:rPr lang="fr-FR" dirty="0" smtClean="0">
                <a:latin typeface="Calibri Light" panose="020F0302020204030204" pitchFamily="34" charset="0"/>
              </a:rPr>
              <a:t>Destruction </a:t>
            </a:r>
            <a:r>
              <a:rPr lang="fr-FR" dirty="0">
                <a:latin typeface="Calibri Light" panose="020F0302020204030204" pitchFamily="34" charset="0"/>
              </a:rPr>
              <a:t>est réalisé avec un rouleau pendant l'hiver.</a:t>
            </a:r>
          </a:p>
          <a:p>
            <a:pPr marL="1028700" lvl="1" algn="just">
              <a:buFont typeface="Wingdings" panose="05000000000000000000" pitchFamily="2" charset="2"/>
              <a:buChar char="§"/>
            </a:pPr>
            <a:r>
              <a:rPr lang="fr-FR" dirty="0" smtClean="0">
                <a:latin typeface="Calibri Light" panose="020F0302020204030204" pitchFamily="34" charset="0"/>
              </a:rPr>
              <a:t>Blés semés </a:t>
            </a:r>
            <a:r>
              <a:rPr lang="fr-FR" dirty="0">
                <a:latin typeface="Calibri Light" panose="020F0302020204030204" pitchFamily="34" charset="0"/>
              </a:rPr>
              <a:t>sous couvert de repousses de colza, </a:t>
            </a:r>
            <a:r>
              <a:rPr lang="fr-FR" dirty="0" smtClean="0">
                <a:latin typeface="Calibri Light" panose="020F0302020204030204" pitchFamily="34" charset="0"/>
              </a:rPr>
              <a:t>lin </a:t>
            </a:r>
            <a:r>
              <a:rPr lang="fr-FR" dirty="0">
                <a:latin typeface="Calibri Light" panose="020F0302020204030204" pitchFamily="34" charset="0"/>
              </a:rPr>
              <a:t>et légumineuses.</a:t>
            </a:r>
          </a:p>
          <a:p>
            <a:pPr algn="just"/>
            <a:endParaRPr lang="fr-FR" dirty="0" smtClean="0">
              <a:latin typeface="Calibri Light" panose="020F03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1168" y="6126480"/>
            <a:ext cx="2843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ANTOINE </a:t>
            </a:r>
            <a:r>
              <a:rPr lang="fr-FR" sz="2800" dirty="0" err="1" smtClean="0"/>
              <a:t>CHEDRU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91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263236" y="841824"/>
            <a:ext cx="661052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dirty="0" smtClean="0">
                <a:latin typeface="Calibri Light" panose="020F0302020204030204" pitchFamily="34" charset="0"/>
              </a:rPr>
              <a:t>La </a:t>
            </a:r>
            <a:r>
              <a:rPr lang="fr-FR" dirty="0">
                <a:latin typeface="Calibri Light" panose="020F0302020204030204" pitchFamily="34" charset="0"/>
              </a:rPr>
              <a:t>difficulté est </a:t>
            </a:r>
            <a:r>
              <a:rPr lang="fr-FR" dirty="0" smtClean="0">
                <a:latin typeface="Calibri Light" panose="020F0302020204030204" pitchFamily="34" charset="0"/>
              </a:rPr>
              <a:t>d'implanter le lin, culture est </a:t>
            </a:r>
            <a:r>
              <a:rPr lang="fr-FR" dirty="0">
                <a:latin typeface="Calibri Light" panose="020F0302020204030204" pitchFamily="34" charset="0"/>
              </a:rPr>
              <a:t>très sensible à la structure en </a:t>
            </a:r>
            <a:r>
              <a:rPr lang="fr-FR" dirty="0" smtClean="0">
                <a:latin typeface="Calibri Light" panose="020F0302020204030204" pitchFamily="34" charset="0"/>
              </a:rPr>
              <a:t>semis direct, </a:t>
            </a:r>
            <a:r>
              <a:rPr lang="fr-FR" dirty="0">
                <a:latin typeface="Calibri Light" panose="020F0302020204030204" pitchFamily="34" charset="0"/>
              </a:rPr>
              <a:t>dans des couverts végétaux.</a:t>
            </a:r>
          </a:p>
          <a:p>
            <a:pPr algn="just"/>
            <a:endParaRPr lang="fr-FR" dirty="0" smtClean="0">
              <a:latin typeface="Calibri Light" panose="020F0302020204030204" pitchFamily="34" charset="0"/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 Light" panose="020F0302020204030204" pitchFamily="34" charset="0"/>
              </a:rPr>
              <a:t>Gestion de la rotation</a:t>
            </a:r>
            <a:r>
              <a:rPr lang="fr-FR" dirty="0">
                <a:latin typeface="Calibri Light" panose="020F0302020204030204" pitchFamily="34" charset="0"/>
              </a:rPr>
              <a:t>, </a:t>
            </a:r>
            <a:r>
              <a:rPr lang="fr-FR" dirty="0" smtClean="0">
                <a:latin typeface="Calibri Light" panose="020F0302020204030204" pitchFamily="34" charset="0"/>
              </a:rPr>
              <a:t>tous </a:t>
            </a:r>
            <a:r>
              <a:rPr lang="fr-FR" dirty="0">
                <a:latin typeface="Calibri Light" panose="020F0302020204030204" pitchFamily="34" charset="0"/>
              </a:rPr>
              <a:t>les 6 ans sur la même parcelle d'où l'importance d'éloigner le plus possible les cultures à gros risques de compaction de types betteraves et </a:t>
            </a:r>
            <a:r>
              <a:rPr lang="fr-FR" dirty="0" smtClean="0">
                <a:latin typeface="Calibri Light" panose="020F0302020204030204" pitchFamily="34" charset="0"/>
              </a:rPr>
              <a:t>pomme </a:t>
            </a:r>
            <a:r>
              <a:rPr lang="fr-FR" dirty="0">
                <a:latin typeface="Calibri Light" panose="020F0302020204030204" pitchFamily="34" charset="0"/>
              </a:rPr>
              <a:t>de </a:t>
            </a:r>
            <a:r>
              <a:rPr lang="fr-FR" dirty="0" smtClean="0">
                <a:latin typeface="Calibri Light" panose="020F0302020204030204" pitchFamily="34" charset="0"/>
              </a:rPr>
              <a:t>terre</a:t>
            </a:r>
            <a:endParaRPr lang="fr-FR" dirty="0">
              <a:latin typeface="Calibri Light" panose="020F0302020204030204" pitchFamily="34" charset="0"/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 Light" panose="020F0302020204030204" pitchFamily="34" charset="0"/>
              </a:rPr>
              <a:t>Soin </a:t>
            </a:r>
            <a:r>
              <a:rPr lang="fr-FR" dirty="0">
                <a:latin typeface="Calibri Light" panose="020F0302020204030204" pitchFamily="34" charset="0"/>
              </a:rPr>
              <a:t>particulier à la récolte du blé qui précède, </a:t>
            </a:r>
            <a:r>
              <a:rPr lang="fr-FR" dirty="0" smtClean="0">
                <a:latin typeface="Calibri Light" panose="020F0302020204030204" pitchFamily="34" charset="0"/>
              </a:rPr>
              <a:t>pour réduire le risque de </a:t>
            </a:r>
            <a:r>
              <a:rPr lang="fr-FR" dirty="0">
                <a:latin typeface="Calibri Light" panose="020F0302020204030204" pitchFamily="34" charset="0"/>
              </a:rPr>
              <a:t>compaction au centimètre </a:t>
            </a:r>
            <a:r>
              <a:rPr lang="fr-FR" dirty="0" smtClean="0">
                <a:latin typeface="Calibri Light" panose="020F0302020204030204" pitchFamily="34" charset="0"/>
              </a:rPr>
              <a:t>carré</a:t>
            </a:r>
            <a:endParaRPr lang="fr-FR" dirty="0">
              <a:latin typeface="Calibri Light" panose="020F0302020204030204" pitchFamily="34" charset="0"/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 Light" panose="020F0302020204030204" pitchFamily="34" charset="0"/>
              </a:rPr>
              <a:t>Broyage </a:t>
            </a:r>
            <a:r>
              <a:rPr lang="fr-FR" dirty="0">
                <a:latin typeface="Calibri Light" panose="020F0302020204030204" pitchFamily="34" charset="0"/>
              </a:rPr>
              <a:t>des pailles et </a:t>
            </a:r>
            <a:r>
              <a:rPr lang="fr-FR" dirty="0" smtClean="0">
                <a:latin typeface="Calibri Light" panose="020F0302020204030204" pitchFamily="34" charset="0"/>
              </a:rPr>
              <a:t>répartition parfaitement homogène</a:t>
            </a:r>
            <a:endParaRPr lang="fr-FR" dirty="0">
              <a:latin typeface="Calibri Light" panose="020F0302020204030204" pitchFamily="34" charset="0"/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 Light" panose="020F0302020204030204" pitchFamily="34" charset="0"/>
              </a:rPr>
              <a:t>Semis </a:t>
            </a:r>
            <a:r>
              <a:rPr lang="fr-FR" dirty="0">
                <a:latin typeface="Calibri Light" panose="020F0302020204030204" pitchFamily="34" charset="0"/>
              </a:rPr>
              <a:t>des couverts végétaux </a:t>
            </a:r>
            <a:r>
              <a:rPr lang="fr-FR" dirty="0" smtClean="0">
                <a:latin typeface="Calibri Light" panose="020F0302020204030204" pitchFamily="34" charset="0"/>
              </a:rPr>
              <a:t>réalisés le </a:t>
            </a:r>
            <a:r>
              <a:rPr lang="fr-FR" dirty="0">
                <a:latin typeface="Calibri Light" panose="020F0302020204030204" pitchFamily="34" charset="0"/>
              </a:rPr>
              <a:t>plus tôt possible après la récolte du blé pour profiter encore d'une bonne humidité du sol et favorisé la germination</a:t>
            </a:r>
            <a:r>
              <a:rPr lang="fr-FR" dirty="0" smtClean="0">
                <a:latin typeface="Calibri Light" panose="020F0302020204030204" pitchFamily="34" charset="0"/>
              </a:rPr>
              <a:t>.</a:t>
            </a:r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1168" y="6126480"/>
            <a:ext cx="3035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LA CULTURE DU LIN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850" y="195434"/>
            <a:ext cx="3768964" cy="50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263237" y="209716"/>
            <a:ext cx="1163781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 spcCol="72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D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écembre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,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pesée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de chaque espèces pour déterminer le volume de carbone qui va être réinjecté dans le sol </a:t>
            </a:r>
            <a:endParaRPr lang="fr-FR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Détermination du nombre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d'unités d'azote, de phosphore et de potasse qui vont être en partie disponible pour la culture qui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suit</a:t>
            </a:r>
            <a:endParaRPr lang="fr-FR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endParaRPr lang="fr-FR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endParaRPr lang="fr-FR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endParaRPr lang="fr-FR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endParaRPr lang="fr-FR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photo de la pesée (36)</a:t>
            </a:r>
          </a:p>
          <a:p>
            <a:pPr algn="just"/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Pendant l'hiver, profitant de quelques gelées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matinales, passage d’un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rouleau </a:t>
            </a:r>
            <a:r>
              <a:rPr lang="fr-FR" dirty="0" err="1">
                <a:solidFill>
                  <a:prstClr val="black"/>
                </a:solidFill>
                <a:latin typeface="Calibri Light" panose="020F0302020204030204" pitchFamily="34" charset="0"/>
              </a:rPr>
              <a:t>Faca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 ou Cambridge pour écraser la végétation et limiter son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développement.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Couvert plaqué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au sol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permettant un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bon paillage de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surface,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une protection contre les fortes pluviométries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ainsi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qu'une bonne activité microbienne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facilitant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l'infiltration naturel et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évitant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tout départ de terre.</a:t>
            </a:r>
          </a:p>
          <a:p>
            <a:pPr algn="just"/>
            <a:endParaRPr lang="fr-FR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endParaRPr lang="fr-FR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1168" y="6126480"/>
            <a:ext cx="3035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</a:rPr>
              <a:t>LA CULTURE DU LIN</a:t>
            </a:r>
            <a:endParaRPr lang="fr-FR" sz="2800" dirty="0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2" y="2427616"/>
            <a:ext cx="3600000" cy="27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46" y="2427616"/>
            <a:ext cx="3600000" cy="27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55" y="2427616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263237" y="209716"/>
            <a:ext cx="116378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 spcCol="72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28700" lvl="1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Passage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de glyphosate à faible dose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pour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maitriser les quelques adventices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résiduelles</a:t>
            </a:r>
            <a:endParaRPr lang="fr-FR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Reliquat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azoté pour connaitre les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réserves du sol en sortie d’hiver</a:t>
            </a:r>
            <a:endParaRPr lang="fr-FR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Au printemps, il faut être très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patient. 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Prélèvement de quelques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échantillons de terre pour apprécier son taux d'humidité et sa température.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Un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semi de lin peut démarrer avec un taux d'humidité à - de 20% .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Semoir équipé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d'un disque ouvreur gaufré suivi par 2 disques qui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positionnent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la graine à 1 voir 2 cm et d'une roulette plombeuse qui favorise un bon contact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terre/graines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.</a:t>
            </a:r>
          </a:p>
          <a:p>
            <a:pPr algn="just"/>
            <a:endParaRPr lang="fr-FR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1168" y="6126480"/>
            <a:ext cx="3035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</a:rPr>
              <a:t>LA CULTURE DU LIN</a:t>
            </a:r>
            <a:endParaRPr lang="fr-FR" sz="2800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63" y="2518040"/>
            <a:ext cx="3600000" cy="27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771" y="2518040"/>
            <a:ext cx="3589113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263237" y="209716"/>
            <a:ext cx="1163781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 spcCol="72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Un lin en végétation doit être régulier, l'objectif étant d'avoir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1.800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pieds levées au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m²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En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fin de végétation, les racines peuvent être aussi longues que la tige,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d'où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l'importance de ne pas avoir de problème de structure.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Récolte courant juillet, août voire septembre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Tout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est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exporté</a:t>
            </a:r>
          </a:p>
          <a:p>
            <a:pPr algn="just"/>
            <a:endParaRPr lang="fr-FR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endParaRPr lang="fr-FR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endParaRPr lang="fr-FR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endParaRPr lang="fr-FR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endParaRPr lang="fr-FR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Apport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de Bois Raméal Fragmenté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(</a:t>
            </a:r>
            <a:r>
              <a:rPr lang="fr-FR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BRF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) très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riche en carbone.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En fonction de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la date de la récolte du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lin, mise en place d’ une inter-culture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courte à base de féveroles et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réimplantation d’un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blé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mi-octobre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en direct dans le couvert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.</a:t>
            </a:r>
            <a:endParaRPr lang="fr-FR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1168" y="6126480"/>
            <a:ext cx="3035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</a:rPr>
              <a:t>LA CULTURE DU LIN</a:t>
            </a:r>
            <a:endParaRPr lang="fr-FR" sz="2800" dirty="0">
              <a:solidFill>
                <a:prstClr val="black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824" y="2276036"/>
            <a:ext cx="3589858" cy="270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9" y="2276036"/>
            <a:ext cx="405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263236" y="605334"/>
            <a:ext cx="661052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Sur le plan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économique : transparence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de nos dossiers de gestion sur les </a:t>
            </a:r>
            <a:r>
              <a:rPr lang="fr-FR" dirty="0" err="1">
                <a:solidFill>
                  <a:prstClr val="black"/>
                </a:solidFill>
                <a:latin typeface="Calibri Light" panose="020F0302020204030204" pitchFamily="34" charset="0"/>
              </a:rPr>
              <a:t>indiciades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 de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l'IAD sur 5 années</a:t>
            </a:r>
          </a:p>
          <a:p>
            <a:pPr algn="just"/>
            <a:endParaRPr lang="fr-FR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SOL EN CAUX, 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grâce au groupe de 14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agriculteurs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est un tremplin pour booster nos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énergies :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m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ise en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place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des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essais et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expérimentations en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matière de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couverts et de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semis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direct, 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l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imitation </a:t>
            </a:r>
            <a:r>
              <a:rPr lang="fr-FR" dirty="0">
                <a:solidFill>
                  <a:prstClr val="black"/>
                </a:solidFill>
                <a:latin typeface="Calibri Light" panose="020F0302020204030204" pitchFamily="34" charset="0"/>
              </a:rPr>
              <a:t>de la compaction des sols et de l'érosion </a:t>
            </a:r>
            <a:endParaRPr lang="fr-FR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endParaRPr lang="fr-FR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fr-FR" sz="2400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« Il </a:t>
            </a:r>
            <a:r>
              <a:rPr lang="fr-FR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y a 20 ans, j'ai fait le choix d'arrêter de travailler mon </a:t>
            </a:r>
            <a:r>
              <a:rPr lang="fr-FR" sz="2400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sol. Aujourd'hui, </a:t>
            </a:r>
            <a:r>
              <a:rPr lang="fr-FR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je ne reviendrais pas en </a:t>
            </a:r>
            <a:r>
              <a:rPr lang="fr-FR" sz="2400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arrière. </a:t>
            </a:r>
          </a:p>
          <a:p>
            <a:pPr algn="just"/>
            <a:r>
              <a:rPr lang="fr-FR" sz="2400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« N'oublions </a:t>
            </a:r>
            <a:r>
              <a:rPr lang="fr-FR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pas nous n'héritons pas de la terre de nos parents, nous l'empruntons à nos enfants</a:t>
            </a:r>
            <a:r>
              <a:rPr lang="fr-FR" sz="2400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. »</a:t>
            </a:r>
            <a:endParaRPr lang="fr-FR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endParaRPr lang="fr-FR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1168" y="6126480"/>
            <a:ext cx="2843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</a:rPr>
              <a:t>ANTOINE </a:t>
            </a:r>
            <a:r>
              <a:rPr lang="fr-FR" sz="2800" dirty="0" err="1" smtClean="0">
                <a:solidFill>
                  <a:prstClr val="black"/>
                </a:solidFill>
              </a:rPr>
              <a:t>CHEDRU</a:t>
            </a:r>
            <a:endParaRPr lang="fr-FR" sz="2800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47" y="965924"/>
            <a:ext cx="4747286" cy="34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16255</TotalTime>
  <Words>673</Words>
  <Application>Microsoft Office PowerPoint</Application>
  <PresentationFormat>Grand écran</PresentationFormat>
  <Paragraphs>63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SCHMIDT</dc:creator>
  <cp:lastModifiedBy>Eric SCHMIDT</cp:lastModifiedBy>
  <cp:revision>138</cp:revision>
  <dcterms:created xsi:type="dcterms:W3CDTF">2016-01-15T08:28:07Z</dcterms:created>
  <dcterms:modified xsi:type="dcterms:W3CDTF">2017-06-22T06:26:17Z</dcterms:modified>
</cp:coreProperties>
</file>