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07" r:id="rId2"/>
    <p:sldId id="29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 SCHMIDT" initials="ES" lastIdx="0" clrIdx="0">
    <p:extLst>
      <p:ext uri="{19B8F6BF-5375-455C-9EA6-DF929625EA0E}">
        <p15:presenceInfo xmlns:p15="http://schemas.microsoft.com/office/powerpoint/2012/main" userId="Eric SCHMID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94660"/>
  </p:normalViewPr>
  <p:slideViewPr>
    <p:cSldViewPr snapToGrid="0">
      <p:cViewPr varScale="1">
        <p:scale>
          <a:sx n="54" d="100"/>
          <a:sy n="54" d="100"/>
        </p:scale>
        <p:origin x="60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04E8B0-6A71-44DE-AA04-3341D3569D13}" type="doc">
      <dgm:prSet loTypeId="urn:microsoft.com/office/officeart/2005/8/layout/vList3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fr-FR"/>
        </a:p>
      </dgm:t>
    </dgm:pt>
    <dgm:pt modelId="{599F339A-A432-4D88-B5B1-21A819D3A8CB}">
      <dgm:prSet phldrT="[Texte]" custT="1"/>
      <dgm:spPr/>
      <dgm:t>
        <a:bodyPr/>
        <a:lstStyle/>
        <a:p>
          <a:pPr marL="266700" indent="0"/>
          <a:r>
            <a:rPr lang="fr-FR" sz="1800" b="1" dirty="0" err="1" smtClean="0">
              <a:latin typeface="+mj-lt"/>
            </a:rPr>
            <a:t>Milpa</a:t>
          </a:r>
          <a:r>
            <a:rPr lang="fr-FR" sz="1800" b="1" dirty="0" smtClean="0">
              <a:latin typeface="+mj-lt"/>
            </a:rPr>
            <a:t> = 7 t MS de paille + 8 t MS de racines</a:t>
          </a:r>
        </a:p>
        <a:p>
          <a:pPr marL="266700" indent="0"/>
          <a:r>
            <a:rPr lang="fr-FR" sz="1800" b="1" dirty="0" smtClean="0">
              <a:latin typeface="+mj-lt"/>
            </a:rPr>
            <a:t>+ </a:t>
          </a:r>
          <a:r>
            <a:rPr lang="fr-FR" sz="1800" b="1" dirty="0" err="1" smtClean="0">
              <a:latin typeface="+mj-lt"/>
            </a:rPr>
            <a:t>Rhizodépots</a:t>
          </a:r>
          <a:r>
            <a:rPr lang="fr-FR" sz="1800" b="1" dirty="0" smtClean="0">
              <a:latin typeface="+mj-lt"/>
            </a:rPr>
            <a:t> &gt; production racinaire</a:t>
          </a:r>
          <a:endParaRPr lang="fr-FR" sz="1800" b="1" dirty="0">
            <a:latin typeface="+mj-lt"/>
          </a:endParaRPr>
        </a:p>
      </dgm:t>
    </dgm:pt>
    <dgm:pt modelId="{DA4BB957-20A1-4CDF-82F7-5A00593F2337}" type="parTrans" cxnId="{3321FBD2-15E4-402C-8A47-037E136C60E3}">
      <dgm:prSet/>
      <dgm:spPr/>
      <dgm:t>
        <a:bodyPr/>
        <a:lstStyle/>
        <a:p>
          <a:endParaRPr lang="fr-FR" sz="1800" b="1"/>
        </a:p>
      </dgm:t>
    </dgm:pt>
    <dgm:pt modelId="{896B55BE-7216-4612-B426-A831CB48BAB4}" type="sibTrans" cxnId="{3321FBD2-15E4-402C-8A47-037E136C60E3}">
      <dgm:prSet/>
      <dgm:spPr/>
      <dgm:t>
        <a:bodyPr/>
        <a:lstStyle/>
        <a:p>
          <a:endParaRPr lang="fr-FR" sz="1800" b="1"/>
        </a:p>
      </dgm:t>
    </dgm:pt>
    <dgm:pt modelId="{3212CE78-4417-4CCF-B0A7-CC929F35E3CC}">
      <dgm:prSet phldrT="[Texte]" custT="1"/>
      <dgm:spPr/>
      <dgm:t>
        <a:bodyPr/>
        <a:lstStyle/>
        <a:p>
          <a:pPr marL="0" indent="0"/>
          <a:r>
            <a:rPr lang="fr-FR" sz="1800" b="1" dirty="0" smtClean="0">
              <a:latin typeface="+mj-lt"/>
            </a:rPr>
            <a:t>Forêt = 11 t MS de litière +10 t MS de racines</a:t>
          </a:r>
        </a:p>
        <a:p>
          <a:pPr marL="0" indent="0"/>
          <a:r>
            <a:rPr lang="fr-FR" sz="1800" b="1" dirty="0" smtClean="0">
              <a:latin typeface="+mj-lt"/>
            </a:rPr>
            <a:t>+ </a:t>
          </a:r>
          <a:r>
            <a:rPr lang="fr-FR" sz="1800" b="1" dirty="0" err="1" smtClean="0">
              <a:latin typeface="+mj-lt"/>
            </a:rPr>
            <a:t>Rhizodépots</a:t>
          </a:r>
          <a:r>
            <a:rPr lang="fr-FR" sz="1800" b="1" dirty="0" smtClean="0">
              <a:latin typeface="+mj-lt"/>
            </a:rPr>
            <a:t> &gt; production racinaire</a:t>
          </a:r>
          <a:endParaRPr lang="fr-FR" sz="1800" b="1" dirty="0">
            <a:latin typeface="+mj-lt"/>
          </a:endParaRPr>
        </a:p>
      </dgm:t>
    </dgm:pt>
    <dgm:pt modelId="{F869D7BC-26C1-4130-92F8-829BF2E1A4FA}" type="parTrans" cxnId="{7E8FF104-BA95-4E8C-B3EE-809A46BE5E43}">
      <dgm:prSet/>
      <dgm:spPr/>
      <dgm:t>
        <a:bodyPr/>
        <a:lstStyle/>
        <a:p>
          <a:endParaRPr lang="fr-FR" sz="1800" b="1"/>
        </a:p>
      </dgm:t>
    </dgm:pt>
    <dgm:pt modelId="{4FA3C9FD-AA98-42FC-97D8-B9A7D40CCF08}" type="sibTrans" cxnId="{7E8FF104-BA95-4E8C-B3EE-809A46BE5E43}">
      <dgm:prSet/>
      <dgm:spPr/>
      <dgm:t>
        <a:bodyPr/>
        <a:lstStyle/>
        <a:p>
          <a:endParaRPr lang="fr-FR" sz="1800" b="1"/>
        </a:p>
      </dgm:t>
    </dgm:pt>
    <dgm:pt modelId="{026EDA51-5000-4F77-A853-9A01AF7E9846}">
      <dgm:prSet phldrT="[Texte]" custT="1"/>
      <dgm:spPr/>
      <dgm:t>
        <a:bodyPr/>
        <a:lstStyle/>
        <a:p>
          <a:pPr marL="361950" indent="0"/>
          <a:r>
            <a:rPr lang="fr-FR" sz="1800" b="1" dirty="0" smtClean="0">
              <a:latin typeface="+mj-lt"/>
            </a:rPr>
            <a:t>Prairie = 7,5 t MS de litière + 5 t MS de racines</a:t>
          </a:r>
        </a:p>
        <a:p>
          <a:pPr marL="361950" indent="0"/>
          <a:r>
            <a:rPr lang="fr-FR" sz="1800" b="1" dirty="0" smtClean="0">
              <a:latin typeface="+mj-lt"/>
            </a:rPr>
            <a:t>+ </a:t>
          </a:r>
          <a:r>
            <a:rPr lang="fr-FR" sz="1800" b="1" dirty="0" err="1" smtClean="0">
              <a:latin typeface="+mj-lt"/>
            </a:rPr>
            <a:t>Rhizodépots</a:t>
          </a:r>
          <a:r>
            <a:rPr lang="fr-FR" sz="1800" b="1" dirty="0" smtClean="0">
              <a:latin typeface="+mj-lt"/>
            </a:rPr>
            <a:t> &gt; production racinaire</a:t>
          </a:r>
          <a:endParaRPr lang="fr-FR" sz="1800" b="1" dirty="0">
            <a:latin typeface="+mj-lt"/>
          </a:endParaRPr>
        </a:p>
      </dgm:t>
    </dgm:pt>
    <dgm:pt modelId="{79808CC0-30C9-4985-AFAB-D776B206D66F}" type="parTrans" cxnId="{9568E716-C61E-4D1A-9EBC-86D0DD35DB9D}">
      <dgm:prSet/>
      <dgm:spPr/>
      <dgm:t>
        <a:bodyPr/>
        <a:lstStyle/>
        <a:p>
          <a:endParaRPr lang="fr-FR" sz="1800" b="1"/>
        </a:p>
      </dgm:t>
    </dgm:pt>
    <dgm:pt modelId="{D3D87F7D-1F26-4215-B16E-621097429772}" type="sibTrans" cxnId="{9568E716-C61E-4D1A-9EBC-86D0DD35DB9D}">
      <dgm:prSet/>
      <dgm:spPr/>
      <dgm:t>
        <a:bodyPr/>
        <a:lstStyle/>
        <a:p>
          <a:endParaRPr lang="fr-FR" sz="1800" b="1"/>
        </a:p>
      </dgm:t>
    </dgm:pt>
    <dgm:pt modelId="{EE8A6EEE-A7A4-4B07-94D7-9EEDA340DC67}" type="pres">
      <dgm:prSet presAssocID="{4804E8B0-6A71-44DE-AA04-3341D3569D1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F0691992-FA45-4F9B-BF72-B6668DE4401D}" type="pres">
      <dgm:prSet presAssocID="{599F339A-A432-4D88-B5B1-21A819D3A8CB}" presName="composite" presStyleCnt="0"/>
      <dgm:spPr/>
    </dgm:pt>
    <dgm:pt modelId="{445F1874-1E2B-465E-90A7-7B2085C1E12A}" type="pres">
      <dgm:prSet presAssocID="{599F339A-A432-4D88-B5B1-21A819D3A8CB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</dgm:pt>
    <dgm:pt modelId="{6853C9EF-35E2-4180-9FA1-A22F180E6E8C}" type="pres">
      <dgm:prSet presAssocID="{599F339A-A432-4D88-B5B1-21A819D3A8CB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477AE0A-AF12-4BE5-95E4-30647EAE7B7F}" type="pres">
      <dgm:prSet presAssocID="{896B55BE-7216-4612-B426-A831CB48BAB4}" presName="spacing" presStyleCnt="0"/>
      <dgm:spPr/>
    </dgm:pt>
    <dgm:pt modelId="{7C1BD81E-3014-4873-A799-B92888DC7DC4}" type="pres">
      <dgm:prSet presAssocID="{3212CE78-4417-4CCF-B0A7-CC929F35E3CC}" presName="composite" presStyleCnt="0"/>
      <dgm:spPr/>
    </dgm:pt>
    <dgm:pt modelId="{340EC32F-8BB2-4C2C-9C53-D2BA028BF018}" type="pres">
      <dgm:prSet presAssocID="{3212CE78-4417-4CCF-B0A7-CC929F35E3CC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</dgm:pt>
    <dgm:pt modelId="{6A618814-F6CF-4D1E-B73F-6CD60056CDB9}" type="pres">
      <dgm:prSet presAssocID="{3212CE78-4417-4CCF-B0A7-CC929F35E3CC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E687ACF-B294-4F13-85F0-BB0062E0A555}" type="pres">
      <dgm:prSet presAssocID="{4FA3C9FD-AA98-42FC-97D8-B9A7D40CCF08}" presName="spacing" presStyleCnt="0"/>
      <dgm:spPr/>
    </dgm:pt>
    <dgm:pt modelId="{77ED7436-0E36-4D0A-8A27-03BAA871EEF6}" type="pres">
      <dgm:prSet presAssocID="{026EDA51-5000-4F77-A853-9A01AF7E9846}" presName="composite" presStyleCnt="0"/>
      <dgm:spPr/>
    </dgm:pt>
    <dgm:pt modelId="{5875B060-CB88-4695-B9F3-E54EB915075A}" type="pres">
      <dgm:prSet presAssocID="{026EDA51-5000-4F77-A853-9A01AF7E9846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</dgm:spPr>
    </dgm:pt>
    <dgm:pt modelId="{C2673B69-2610-444B-B9CA-2A06F3E6CCEA}" type="pres">
      <dgm:prSet presAssocID="{026EDA51-5000-4F77-A853-9A01AF7E9846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B4D3F9F6-DC09-43C9-91A3-E33251E3BF0E}" type="presOf" srcId="{599F339A-A432-4D88-B5B1-21A819D3A8CB}" destId="{6853C9EF-35E2-4180-9FA1-A22F180E6E8C}" srcOrd="0" destOrd="0" presId="urn:microsoft.com/office/officeart/2005/8/layout/vList3"/>
    <dgm:cxn modelId="{ECE46B09-61F1-405D-A481-B13B36BAC1C5}" type="presOf" srcId="{4804E8B0-6A71-44DE-AA04-3341D3569D13}" destId="{EE8A6EEE-A7A4-4B07-94D7-9EEDA340DC67}" srcOrd="0" destOrd="0" presId="urn:microsoft.com/office/officeart/2005/8/layout/vList3"/>
    <dgm:cxn modelId="{09870D8F-8D1A-4446-AF62-7FCC25D6B040}" type="presOf" srcId="{026EDA51-5000-4F77-A853-9A01AF7E9846}" destId="{C2673B69-2610-444B-B9CA-2A06F3E6CCEA}" srcOrd="0" destOrd="0" presId="urn:microsoft.com/office/officeart/2005/8/layout/vList3"/>
    <dgm:cxn modelId="{9568E716-C61E-4D1A-9EBC-86D0DD35DB9D}" srcId="{4804E8B0-6A71-44DE-AA04-3341D3569D13}" destId="{026EDA51-5000-4F77-A853-9A01AF7E9846}" srcOrd="2" destOrd="0" parTransId="{79808CC0-30C9-4985-AFAB-D776B206D66F}" sibTransId="{D3D87F7D-1F26-4215-B16E-621097429772}"/>
    <dgm:cxn modelId="{7E8FF104-BA95-4E8C-B3EE-809A46BE5E43}" srcId="{4804E8B0-6A71-44DE-AA04-3341D3569D13}" destId="{3212CE78-4417-4CCF-B0A7-CC929F35E3CC}" srcOrd="1" destOrd="0" parTransId="{F869D7BC-26C1-4130-92F8-829BF2E1A4FA}" sibTransId="{4FA3C9FD-AA98-42FC-97D8-B9A7D40CCF08}"/>
    <dgm:cxn modelId="{3321FBD2-15E4-402C-8A47-037E136C60E3}" srcId="{4804E8B0-6A71-44DE-AA04-3341D3569D13}" destId="{599F339A-A432-4D88-B5B1-21A819D3A8CB}" srcOrd="0" destOrd="0" parTransId="{DA4BB957-20A1-4CDF-82F7-5A00593F2337}" sibTransId="{896B55BE-7216-4612-B426-A831CB48BAB4}"/>
    <dgm:cxn modelId="{EB90EADF-0F79-473D-AC35-2C465ABBCE9C}" type="presOf" srcId="{3212CE78-4417-4CCF-B0A7-CC929F35E3CC}" destId="{6A618814-F6CF-4D1E-B73F-6CD60056CDB9}" srcOrd="0" destOrd="0" presId="urn:microsoft.com/office/officeart/2005/8/layout/vList3"/>
    <dgm:cxn modelId="{4DC81D3C-AB31-4A1A-8AF4-66AC47876772}" type="presParOf" srcId="{EE8A6EEE-A7A4-4B07-94D7-9EEDA340DC67}" destId="{F0691992-FA45-4F9B-BF72-B6668DE4401D}" srcOrd="0" destOrd="0" presId="urn:microsoft.com/office/officeart/2005/8/layout/vList3"/>
    <dgm:cxn modelId="{18D74B65-4575-4FAA-8584-D82B4F3770CC}" type="presParOf" srcId="{F0691992-FA45-4F9B-BF72-B6668DE4401D}" destId="{445F1874-1E2B-465E-90A7-7B2085C1E12A}" srcOrd="0" destOrd="0" presId="urn:microsoft.com/office/officeart/2005/8/layout/vList3"/>
    <dgm:cxn modelId="{0FD0F933-79BB-4FF2-B346-64219ECF3844}" type="presParOf" srcId="{F0691992-FA45-4F9B-BF72-B6668DE4401D}" destId="{6853C9EF-35E2-4180-9FA1-A22F180E6E8C}" srcOrd="1" destOrd="0" presId="urn:microsoft.com/office/officeart/2005/8/layout/vList3"/>
    <dgm:cxn modelId="{58059BF8-502E-4E4F-923A-7525EBB5188C}" type="presParOf" srcId="{EE8A6EEE-A7A4-4B07-94D7-9EEDA340DC67}" destId="{5477AE0A-AF12-4BE5-95E4-30647EAE7B7F}" srcOrd="1" destOrd="0" presId="urn:microsoft.com/office/officeart/2005/8/layout/vList3"/>
    <dgm:cxn modelId="{604EC56E-A0DE-414D-9359-B36F777BBF48}" type="presParOf" srcId="{EE8A6EEE-A7A4-4B07-94D7-9EEDA340DC67}" destId="{7C1BD81E-3014-4873-A799-B92888DC7DC4}" srcOrd="2" destOrd="0" presId="urn:microsoft.com/office/officeart/2005/8/layout/vList3"/>
    <dgm:cxn modelId="{D64C4313-25BC-4AD9-8569-5905DEC10B9C}" type="presParOf" srcId="{7C1BD81E-3014-4873-A799-B92888DC7DC4}" destId="{340EC32F-8BB2-4C2C-9C53-D2BA028BF018}" srcOrd="0" destOrd="0" presId="urn:microsoft.com/office/officeart/2005/8/layout/vList3"/>
    <dgm:cxn modelId="{A74BBC2B-CEE9-4D0B-9824-74269314C20C}" type="presParOf" srcId="{7C1BD81E-3014-4873-A799-B92888DC7DC4}" destId="{6A618814-F6CF-4D1E-B73F-6CD60056CDB9}" srcOrd="1" destOrd="0" presId="urn:microsoft.com/office/officeart/2005/8/layout/vList3"/>
    <dgm:cxn modelId="{6C804796-20B4-4D85-A07B-473765355E1C}" type="presParOf" srcId="{EE8A6EEE-A7A4-4B07-94D7-9EEDA340DC67}" destId="{BE687ACF-B294-4F13-85F0-BB0062E0A555}" srcOrd="3" destOrd="0" presId="urn:microsoft.com/office/officeart/2005/8/layout/vList3"/>
    <dgm:cxn modelId="{50F5FF30-02FF-4DE7-826B-D0CE43ACDEB6}" type="presParOf" srcId="{EE8A6EEE-A7A4-4B07-94D7-9EEDA340DC67}" destId="{77ED7436-0E36-4D0A-8A27-03BAA871EEF6}" srcOrd="4" destOrd="0" presId="urn:microsoft.com/office/officeart/2005/8/layout/vList3"/>
    <dgm:cxn modelId="{09EB844B-9F8A-4D57-BDB8-59CA10D19114}" type="presParOf" srcId="{77ED7436-0E36-4D0A-8A27-03BAA871EEF6}" destId="{5875B060-CB88-4695-B9F3-E54EB915075A}" srcOrd="0" destOrd="0" presId="urn:microsoft.com/office/officeart/2005/8/layout/vList3"/>
    <dgm:cxn modelId="{8CF7CB1C-E228-4DB0-A36A-B9FD54BBAEB2}" type="presParOf" srcId="{77ED7436-0E36-4D0A-8A27-03BAA871EEF6}" destId="{C2673B69-2610-444B-B9CA-2A06F3E6CCE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53C9EF-35E2-4180-9FA1-A22F180E6E8C}">
      <dsp:nvSpPr>
        <dsp:cNvPr id="0" name=""/>
        <dsp:cNvSpPr/>
      </dsp:nvSpPr>
      <dsp:spPr>
        <a:xfrm rot="10800000">
          <a:off x="1989565" y="779"/>
          <a:ext cx="6604158" cy="1304446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5225" tIns="68580" rIns="128016" bIns="68580" numCol="1" spcCol="1270" anchor="ctr" anchorCtr="0">
          <a:noAutofit/>
        </a:bodyPr>
        <a:lstStyle/>
        <a:p>
          <a:pPr marL="26670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err="1" smtClean="0">
              <a:latin typeface="+mj-lt"/>
            </a:rPr>
            <a:t>Milpa</a:t>
          </a:r>
          <a:r>
            <a:rPr lang="fr-FR" sz="1800" b="1" kern="1200" dirty="0" smtClean="0">
              <a:latin typeface="+mj-lt"/>
            </a:rPr>
            <a:t> = 7 t MS de paille + 8 t MS de racines</a:t>
          </a:r>
        </a:p>
        <a:p>
          <a:pPr marL="26670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smtClean="0">
              <a:latin typeface="+mj-lt"/>
            </a:rPr>
            <a:t>+ </a:t>
          </a:r>
          <a:r>
            <a:rPr lang="fr-FR" sz="1800" b="1" kern="1200" dirty="0" err="1" smtClean="0">
              <a:latin typeface="+mj-lt"/>
            </a:rPr>
            <a:t>Rhizodépots</a:t>
          </a:r>
          <a:r>
            <a:rPr lang="fr-FR" sz="1800" b="1" kern="1200" dirty="0" smtClean="0">
              <a:latin typeface="+mj-lt"/>
            </a:rPr>
            <a:t> &gt; production racinaire</a:t>
          </a:r>
          <a:endParaRPr lang="fr-FR" sz="1800" b="1" kern="1200" dirty="0">
            <a:latin typeface="+mj-lt"/>
          </a:endParaRPr>
        </a:p>
      </dsp:txBody>
      <dsp:txXfrm rot="10800000">
        <a:off x="2315676" y="779"/>
        <a:ext cx="6278047" cy="1304446"/>
      </dsp:txXfrm>
    </dsp:sp>
    <dsp:sp modelId="{445F1874-1E2B-465E-90A7-7B2085C1E12A}">
      <dsp:nvSpPr>
        <dsp:cNvPr id="0" name=""/>
        <dsp:cNvSpPr/>
      </dsp:nvSpPr>
      <dsp:spPr>
        <a:xfrm>
          <a:off x="1337341" y="779"/>
          <a:ext cx="1304446" cy="130444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18814-F6CF-4D1E-B73F-6CD60056CDB9}">
      <dsp:nvSpPr>
        <dsp:cNvPr id="0" name=""/>
        <dsp:cNvSpPr/>
      </dsp:nvSpPr>
      <dsp:spPr>
        <a:xfrm rot="10800000">
          <a:off x="1989565" y="1694612"/>
          <a:ext cx="6604158" cy="1304446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5225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smtClean="0">
              <a:latin typeface="+mj-lt"/>
            </a:rPr>
            <a:t>Forêt = 11 t MS de litière +10 t MS de racines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smtClean="0">
              <a:latin typeface="+mj-lt"/>
            </a:rPr>
            <a:t>+ </a:t>
          </a:r>
          <a:r>
            <a:rPr lang="fr-FR" sz="1800" b="1" kern="1200" dirty="0" err="1" smtClean="0">
              <a:latin typeface="+mj-lt"/>
            </a:rPr>
            <a:t>Rhizodépots</a:t>
          </a:r>
          <a:r>
            <a:rPr lang="fr-FR" sz="1800" b="1" kern="1200" dirty="0" smtClean="0">
              <a:latin typeface="+mj-lt"/>
            </a:rPr>
            <a:t> &gt; production racinaire</a:t>
          </a:r>
          <a:endParaRPr lang="fr-FR" sz="1800" b="1" kern="1200" dirty="0">
            <a:latin typeface="+mj-lt"/>
          </a:endParaRPr>
        </a:p>
      </dsp:txBody>
      <dsp:txXfrm rot="10800000">
        <a:off x="2315676" y="1694612"/>
        <a:ext cx="6278047" cy="1304446"/>
      </dsp:txXfrm>
    </dsp:sp>
    <dsp:sp modelId="{340EC32F-8BB2-4C2C-9C53-D2BA028BF018}">
      <dsp:nvSpPr>
        <dsp:cNvPr id="0" name=""/>
        <dsp:cNvSpPr/>
      </dsp:nvSpPr>
      <dsp:spPr>
        <a:xfrm>
          <a:off x="1337341" y="1694612"/>
          <a:ext cx="1304446" cy="130444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673B69-2610-444B-B9CA-2A06F3E6CCEA}">
      <dsp:nvSpPr>
        <dsp:cNvPr id="0" name=""/>
        <dsp:cNvSpPr/>
      </dsp:nvSpPr>
      <dsp:spPr>
        <a:xfrm rot="10800000">
          <a:off x="1989565" y="3388446"/>
          <a:ext cx="6604158" cy="1304446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5225" tIns="68580" rIns="128016" bIns="68580" numCol="1" spcCol="1270" anchor="ctr" anchorCtr="0">
          <a:noAutofit/>
        </a:bodyPr>
        <a:lstStyle/>
        <a:p>
          <a:pPr marL="36195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smtClean="0">
              <a:latin typeface="+mj-lt"/>
            </a:rPr>
            <a:t>Prairie = 7,5 t MS de litière + 5 t MS de racines</a:t>
          </a:r>
        </a:p>
        <a:p>
          <a:pPr marL="36195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smtClean="0">
              <a:latin typeface="+mj-lt"/>
            </a:rPr>
            <a:t>+ </a:t>
          </a:r>
          <a:r>
            <a:rPr lang="fr-FR" sz="1800" b="1" kern="1200" dirty="0" err="1" smtClean="0">
              <a:latin typeface="+mj-lt"/>
            </a:rPr>
            <a:t>Rhizodépots</a:t>
          </a:r>
          <a:r>
            <a:rPr lang="fr-FR" sz="1800" b="1" kern="1200" dirty="0" smtClean="0">
              <a:latin typeface="+mj-lt"/>
            </a:rPr>
            <a:t> &gt; production racinaire</a:t>
          </a:r>
          <a:endParaRPr lang="fr-FR" sz="1800" b="1" kern="1200" dirty="0">
            <a:latin typeface="+mj-lt"/>
          </a:endParaRPr>
        </a:p>
      </dsp:txBody>
      <dsp:txXfrm rot="10800000">
        <a:off x="2315676" y="3388446"/>
        <a:ext cx="6278047" cy="1304446"/>
      </dsp:txXfrm>
    </dsp:sp>
    <dsp:sp modelId="{5875B060-CB88-4695-B9F3-E54EB915075A}">
      <dsp:nvSpPr>
        <dsp:cNvPr id="0" name=""/>
        <dsp:cNvSpPr/>
      </dsp:nvSpPr>
      <dsp:spPr>
        <a:xfrm>
          <a:off x="1337341" y="3388446"/>
          <a:ext cx="1304446" cy="130444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7C673-871A-4EEB-BFED-A6633DAB584A}" type="datetimeFigureOut">
              <a:rPr lang="fr-FR" smtClean="0"/>
              <a:t>22/06/2017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5638A-2341-461A-88F5-2C4AC8F42D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8371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A05D8-66C3-2F4A-8D52-0431D1BC784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9205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268A6-F37A-4C01-82C9-69EF38FFDA4F}" type="datetimeFigureOut">
              <a:rPr lang="fr-FR" smtClean="0"/>
              <a:t>22/06/2017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73AAE-E602-4F28-A194-7A01676A4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6040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268A6-F37A-4C01-82C9-69EF38FFDA4F}" type="datetimeFigureOut">
              <a:rPr lang="fr-FR" smtClean="0"/>
              <a:t>22/06/2017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73AAE-E602-4F28-A194-7A01676A4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5804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268A6-F37A-4C01-82C9-69EF38FFDA4F}" type="datetimeFigureOut">
              <a:rPr lang="fr-FR" smtClean="0"/>
              <a:t>22/06/2017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73AAE-E602-4F28-A194-7A01676A4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6296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268A6-F37A-4C01-82C9-69EF38FFDA4F}" type="datetimeFigureOut">
              <a:rPr lang="fr-FR" smtClean="0"/>
              <a:t>22/06/2017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73AAE-E602-4F28-A194-7A01676A4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2125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268A6-F37A-4C01-82C9-69EF38FFDA4F}" type="datetimeFigureOut">
              <a:rPr lang="fr-FR" smtClean="0"/>
              <a:t>22/06/2017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73AAE-E602-4F28-A194-7A01676A4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7876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268A6-F37A-4C01-82C9-69EF38FFDA4F}" type="datetimeFigureOut">
              <a:rPr lang="fr-FR" smtClean="0"/>
              <a:t>22/06/2017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73AAE-E602-4F28-A194-7A01676A4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5512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268A6-F37A-4C01-82C9-69EF38FFDA4F}" type="datetimeFigureOut">
              <a:rPr lang="fr-FR" smtClean="0"/>
              <a:t>22/06/2017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73AAE-E602-4F28-A194-7A01676A4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113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268A6-F37A-4C01-82C9-69EF38FFDA4F}" type="datetimeFigureOut">
              <a:rPr lang="fr-FR" smtClean="0"/>
              <a:t>22/06/2017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73AAE-E602-4F28-A194-7A01676A4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3442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268A6-F37A-4C01-82C9-69EF38FFDA4F}" type="datetimeFigureOut">
              <a:rPr lang="fr-FR" smtClean="0"/>
              <a:t>22/06/2017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73AAE-E602-4F28-A194-7A01676A4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158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268A6-F37A-4C01-82C9-69EF38FFDA4F}" type="datetimeFigureOut">
              <a:rPr lang="fr-FR" smtClean="0"/>
              <a:t>22/06/2017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73AAE-E602-4F28-A194-7A01676A4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719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268A6-F37A-4C01-82C9-69EF38FFDA4F}" type="datetimeFigureOut">
              <a:rPr lang="fr-FR" smtClean="0"/>
              <a:t>22/06/2017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73AAE-E602-4F28-A194-7A01676A4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4430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5375718"/>
            <a:ext cx="12192000" cy="148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3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1782" y="4475017"/>
            <a:ext cx="114161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FR" sz="2000" b="1" dirty="0"/>
              <a:t>Konrad SCHREIBER</a:t>
            </a:r>
            <a:r>
              <a:rPr lang="fr-FR" sz="2000" dirty="0"/>
              <a:t>, expert agronome de l’IAD</a:t>
            </a:r>
          </a:p>
        </p:txBody>
      </p:sp>
      <p:sp>
        <p:nvSpPr>
          <p:cNvPr id="6" name="Rectangle 5"/>
          <p:cNvSpPr/>
          <p:nvPr/>
        </p:nvSpPr>
        <p:spPr>
          <a:xfrm>
            <a:off x="201168" y="1967345"/>
            <a:ext cx="117968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200" b="1" dirty="0" smtClean="0">
                <a:latin typeface="+mj-lt"/>
              </a:rPr>
              <a:t>« Le </a:t>
            </a:r>
            <a:r>
              <a:rPr lang="fr-FR" sz="3200" b="1" dirty="0">
                <a:latin typeface="+mj-lt"/>
              </a:rPr>
              <a:t>sol mange du </a:t>
            </a:r>
            <a:r>
              <a:rPr lang="fr-FR" sz="3200" b="1" dirty="0" smtClean="0">
                <a:latin typeface="+mj-lt"/>
              </a:rPr>
              <a:t>Carbone</a:t>
            </a:r>
            <a:r>
              <a:rPr lang="fr-FR" sz="3200" b="1" dirty="0">
                <a:latin typeface="+mj-lt"/>
              </a:rPr>
              <a:t/>
            </a:r>
            <a:br>
              <a:rPr lang="fr-FR" sz="3200" b="1" dirty="0">
                <a:latin typeface="+mj-lt"/>
              </a:rPr>
            </a:br>
            <a:r>
              <a:rPr lang="fr-FR" sz="3200" b="1" dirty="0">
                <a:latin typeface="+mj-lt"/>
              </a:rPr>
              <a:t>et produit de </a:t>
            </a:r>
            <a:r>
              <a:rPr lang="fr-FR" sz="3200" b="1" dirty="0" smtClean="0">
                <a:latin typeface="+mj-lt"/>
              </a:rPr>
              <a:t>l’Azote </a:t>
            </a:r>
            <a:r>
              <a:rPr lang="fr-FR" sz="3200" b="1" dirty="0">
                <a:latin typeface="+mj-lt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09737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2086561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fr-FR" sz="2000" b="1" dirty="0">
                <a:latin typeface="+mj-lt"/>
              </a:rPr>
              <a:t>Dans un </a:t>
            </a:r>
            <a:r>
              <a:rPr lang="fr-FR" sz="2000" b="1" dirty="0" smtClean="0">
                <a:latin typeface="+mj-lt"/>
              </a:rPr>
              <a:t>écosystème naturel </a:t>
            </a:r>
            <a:r>
              <a:rPr lang="fr-FR" sz="2000" b="1" dirty="0">
                <a:latin typeface="+mj-lt"/>
              </a:rPr>
              <a:t>: </a:t>
            </a:r>
            <a:endParaRPr lang="fr-FR" sz="2000" b="1" dirty="0" smtClean="0">
              <a:effectLst/>
              <a:latin typeface="+mj-lt"/>
            </a:endParaRPr>
          </a:p>
          <a:p>
            <a:pPr marL="0" indent="0" algn="ctr">
              <a:buNone/>
            </a:pPr>
            <a:r>
              <a:rPr lang="fr-FR" sz="2000" dirty="0">
                <a:latin typeface="+mj-lt"/>
              </a:rPr>
              <a:t>- 10% des apports d’azote </a:t>
            </a:r>
            <a:r>
              <a:rPr lang="fr-FR" sz="2000" dirty="0" smtClean="0">
                <a:latin typeface="+mj-lt"/>
              </a:rPr>
              <a:t>proviennent </a:t>
            </a:r>
            <a:r>
              <a:rPr lang="fr-FR" sz="2000" dirty="0">
                <a:latin typeface="+mj-lt"/>
              </a:rPr>
              <a:t>des </a:t>
            </a:r>
            <a:r>
              <a:rPr lang="fr-FR" sz="2000" dirty="0" smtClean="0">
                <a:latin typeface="+mj-lt"/>
              </a:rPr>
              <a:t>précipitations. </a:t>
            </a:r>
            <a:endParaRPr lang="fr-FR" sz="2000" dirty="0" smtClean="0">
              <a:effectLst/>
              <a:latin typeface="+mj-lt"/>
            </a:endParaRPr>
          </a:p>
          <a:p>
            <a:pPr marL="0" indent="0" algn="ctr">
              <a:buNone/>
            </a:pPr>
            <a:r>
              <a:rPr lang="fr-FR" sz="2000" dirty="0">
                <a:latin typeface="+mj-lt"/>
              </a:rPr>
              <a:t>- 60 % des apports d’azote proviennent de la fixation biologique. </a:t>
            </a:r>
            <a:endParaRPr lang="fr-FR" sz="2000" dirty="0" smtClean="0">
              <a:effectLst/>
              <a:latin typeface="+mj-lt"/>
            </a:endParaRPr>
          </a:p>
          <a:p>
            <a:pPr marL="0" indent="0" algn="ctr">
              <a:buNone/>
            </a:pPr>
            <a:r>
              <a:rPr lang="fr-FR" sz="2000" dirty="0">
                <a:latin typeface="+mj-lt"/>
              </a:rPr>
              <a:t>- 30% des apports d’azote proviennent du recyclage de la MO. </a:t>
            </a:r>
            <a:endParaRPr lang="fr-FR" sz="2000" dirty="0" smtClean="0">
              <a:effectLst/>
              <a:latin typeface="+mj-lt"/>
            </a:endParaRP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0" y="799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Le </a:t>
            </a:r>
            <a:r>
              <a:rPr lang="fr-FR" sz="2800" dirty="0"/>
              <a:t>sol </a:t>
            </a:r>
            <a:r>
              <a:rPr lang="fr-FR" sz="2800" dirty="0" smtClean="0"/>
              <a:t>: </a:t>
            </a:r>
            <a:r>
              <a:rPr lang="fr-FR" sz="2800" i="1" dirty="0" smtClean="0"/>
              <a:t>«</a:t>
            </a:r>
            <a:r>
              <a:rPr lang="fr-FR" sz="2800" i="1" dirty="0"/>
              <a:t> </a:t>
            </a:r>
            <a:r>
              <a:rPr lang="fr-FR" sz="2800" i="1" dirty="0" smtClean="0"/>
              <a:t>Plus </a:t>
            </a:r>
            <a:r>
              <a:rPr lang="fr-FR" sz="2800" i="1" dirty="0"/>
              <a:t>je mange de la paille, plus je capte de l’azote »</a:t>
            </a:r>
          </a:p>
        </p:txBody>
      </p:sp>
    </p:spTree>
    <p:extLst>
      <p:ext uri="{BB962C8B-B14F-4D97-AF65-F5344CB8AC3E}">
        <p14:creationId xmlns:p14="http://schemas.microsoft.com/office/powerpoint/2010/main" val="97934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i="1" dirty="0">
                <a:latin typeface="Century Schoolbook" panose="02040604050505020304" pitchFamily="18" charset="0"/>
              </a:rPr>
              <a:t>D’</a:t>
            </a:r>
            <a:r>
              <a:rPr lang="fr-FR" sz="1800" i="1" dirty="0" err="1">
                <a:latin typeface="Century Schoolbook" panose="02040604050505020304" pitchFamily="18" charset="0"/>
              </a:rPr>
              <a:t>après</a:t>
            </a:r>
            <a:r>
              <a:rPr lang="fr-FR" sz="1800" i="1" dirty="0">
                <a:latin typeface="Century Schoolbook" panose="02040604050505020304" pitchFamily="18" charset="0"/>
              </a:rPr>
              <a:t> la </a:t>
            </a:r>
            <a:r>
              <a:rPr lang="fr-FR" sz="1800" i="1" dirty="0" err="1">
                <a:latin typeface="Century Schoolbook" panose="02040604050505020304" pitchFamily="18" charset="0"/>
              </a:rPr>
              <a:t>synthèse</a:t>
            </a:r>
            <a:r>
              <a:rPr lang="fr-FR" sz="1800" i="1" dirty="0">
                <a:latin typeface="Century Schoolbook" panose="02040604050505020304" pitchFamily="18" charset="0"/>
              </a:rPr>
              <a:t> bibliographique de </a:t>
            </a:r>
            <a:r>
              <a:rPr lang="fr-FR" sz="1800" b="1" i="1" dirty="0">
                <a:latin typeface="Century Schoolbook" panose="02040604050505020304" pitchFamily="18" charset="0"/>
              </a:rPr>
              <a:t>Patricia </a:t>
            </a:r>
            <a:r>
              <a:rPr lang="fr-FR" sz="1800" b="1" i="1" dirty="0" err="1">
                <a:latin typeface="Century Schoolbook" panose="02040604050505020304" pitchFamily="18" charset="0"/>
              </a:rPr>
              <a:t>Mérigout</a:t>
            </a:r>
            <a:r>
              <a:rPr lang="fr-FR" sz="1800" i="1" dirty="0">
                <a:latin typeface="Century Schoolbook" panose="02040604050505020304" pitchFamily="18" charset="0"/>
              </a:rPr>
              <a:t>, de l’Institut National Agronomique Paris – Grignon soutenue en 2006. Pour l’absorption de l’azote </a:t>
            </a:r>
            <a:r>
              <a:rPr lang="fr-FR" sz="1800" i="1" dirty="0" err="1">
                <a:latin typeface="Century Schoolbook" panose="02040604050505020304" pitchFamily="18" charset="0"/>
              </a:rPr>
              <a:t>minéral</a:t>
            </a:r>
            <a:r>
              <a:rPr lang="fr-FR" sz="1800" i="1" dirty="0">
                <a:latin typeface="Century Schoolbook" panose="02040604050505020304" pitchFamily="18" charset="0"/>
              </a:rPr>
              <a:t> (ammonium et nitrate) et ses </a:t>
            </a:r>
            <a:r>
              <a:rPr lang="fr-FR" sz="1800" i="1" dirty="0" err="1">
                <a:latin typeface="Century Schoolbook" panose="02040604050505020304" pitchFamily="18" charset="0"/>
              </a:rPr>
              <a:t>mécanismes</a:t>
            </a:r>
            <a:r>
              <a:rPr lang="fr-FR" sz="1800" i="1" dirty="0">
                <a:latin typeface="Century Schoolbook" panose="02040604050505020304" pitchFamily="18" charset="0"/>
              </a:rPr>
              <a:t> de </a:t>
            </a:r>
            <a:r>
              <a:rPr lang="fr-FR" sz="1800" i="1" dirty="0" err="1">
                <a:latin typeface="Century Schoolbook" panose="02040604050505020304" pitchFamily="18" charset="0"/>
              </a:rPr>
              <a:t>régulation</a:t>
            </a:r>
            <a:r>
              <a:rPr lang="fr-FR" sz="1800" i="1" dirty="0">
                <a:latin typeface="Century Schoolbook" panose="02040604050505020304" pitchFamily="18" charset="0"/>
              </a:rPr>
              <a:t>. </a:t>
            </a:r>
            <a:endParaRPr lang="fr-FR" sz="1800" i="1" dirty="0" smtClean="0">
              <a:effectLst/>
              <a:latin typeface="Century Schoolbook" panose="02040604050505020304" pitchFamily="18" charset="0"/>
            </a:endParaRPr>
          </a:p>
          <a:p>
            <a:pPr marL="0" indent="0">
              <a:buNone/>
            </a:pPr>
            <a:r>
              <a:rPr lang="fr-FR" sz="1800" i="1" dirty="0">
                <a:latin typeface="Century Schoolbook" panose="02040604050505020304" pitchFamily="18" charset="0"/>
              </a:rPr>
              <a:t>D’</a:t>
            </a:r>
            <a:r>
              <a:rPr lang="fr-FR" sz="1800" i="1" dirty="0" err="1">
                <a:latin typeface="Century Schoolbook" panose="02040604050505020304" pitchFamily="18" charset="0"/>
              </a:rPr>
              <a:t>après</a:t>
            </a:r>
            <a:r>
              <a:rPr lang="fr-FR" sz="1800" i="1" dirty="0">
                <a:latin typeface="Century Schoolbook" panose="02040604050505020304" pitchFamily="18" charset="0"/>
              </a:rPr>
              <a:t> la revue bibliographique de </a:t>
            </a:r>
            <a:r>
              <a:rPr lang="fr-FR" sz="1800" b="1" i="1" dirty="0" err="1">
                <a:latin typeface="Century Schoolbook" panose="02040604050505020304" pitchFamily="18" charset="0"/>
              </a:rPr>
              <a:t>Danièle</a:t>
            </a:r>
            <a:r>
              <a:rPr lang="fr-FR" sz="1800" b="1" i="1" dirty="0">
                <a:latin typeface="Century Schoolbook" panose="02040604050505020304" pitchFamily="18" charset="0"/>
              </a:rPr>
              <a:t> Pro</a:t>
            </a:r>
            <a:r>
              <a:rPr lang="fr-FR" sz="1800" i="1" dirty="0">
                <a:latin typeface="Century Schoolbook" panose="02040604050505020304" pitchFamily="18" charset="0"/>
              </a:rPr>
              <a:t>, Docteur de L’Ecole de Chimie de Renne (2011) . Pour le cycle de l’azote en agriculture intensive et les pertes de fertilisants. </a:t>
            </a:r>
            <a:endParaRPr lang="fr-FR" sz="1800" i="1" dirty="0" smtClean="0">
              <a:effectLst/>
              <a:latin typeface="Century Schoolbook" panose="02040604050505020304" pitchFamily="18" charset="0"/>
            </a:endParaRPr>
          </a:p>
          <a:p>
            <a:pPr marL="0" indent="0">
              <a:buNone/>
            </a:pPr>
            <a:r>
              <a:rPr lang="fr-FR" sz="1800" i="1" dirty="0">
                <a:latin typeface="Century Schoolbook" panose="02040604050505020304" pitchFamily="18" charset="0"/>
              </a:rPr>
              <a:t>D’</a:t>
            </a:r>
            <a:r>
              <a:rPr lang="fr-FR" sz="1800" i="1" dirty="0" err="1">
                <a:latin typeface="Century Schoolbook" panose="02040604050505020304" pitchFamily="18" charset="0"/>
              </a:rPr>
              <a:t>après</a:t>
            </a:r>
            <a:r>
              <a:rPr lang="fr-FR" sz="1800" i="1" dirty="0">
                <a:latin typeface="Century Schoolbook" panose="02040604050505020304" pitchFamily="18" charset="0"/>
              </a:rPr>
              <a:t> </a:t>
            </a:r>
            <a:r>
              <a:rPr lang="fr-FR" sz="1800" b="1" i="1" dirty="0">
                <a:latin typeface="Century Schoolbook" panose="02040604050505020304" pitchFamily="18" charset="0"/>
              </a:rPr>
              <a:t>Sergio </a:t>
            </a:r>
            <a:r>
              <a:rPr lang="fr-FR" sz="1800" b="1" i="1" dirty="0" err="1">
                <a:latin typeface="Century Schoolbook" panose="02040604050505020304" pitchFamily="18" charset="0"/>
              </a:rPr>
              <a:t>Svistoonoff</a:t>
            </a:r>
            <a:r>
              <a:rPr lang="fr-FR" sz="1800" i="1" dirty="0">
                <a:latin typeface="Century Schoolbook" panose="02040604050505020304" pitchFamily="18" charset="0"/>
              </a:rPr>
              <a:t>, Docteur de l’</a:t>
            </a:r>
            <a:r>
              <a:rPr lang="fr-FR" sz="1800" i="1" dirty="0" err="1">
                <a:latin typeface="Century Schoolbook" panose="02040604050505020304" pitchFamily="18" charset="0"/>
              </a:rPr>
              <a:t>Universite</a:t>
            </a:r>
            <a:r>
              <a:rPr lang="fr-FR" sz="1800" i="1" dirty="0">
                <a:latin typeface="Century Schoolbook" panose="02040604050505020304" pitchFamily="18" charset="0"/>
              </a:rPr>
              <a:t>́ Montpellier II en Physiologie </a:t>
            </a:r>
            <a:r>
              <a:rPr lang="fr-FR" sz="1800" i="1" dirty="0" err="1">
                <a:latin typeface="Century Schoolbook" panose="02040604050505020304" pitchFamily="18" charset="0"/>
              </a:rPr>
              <a:t>Végétale</a:t>
            </a:r>
            <a:r>
              <a:rPr lang="fr-FR" sz="1800" i="1" dirty="0">
                <a:latin typeface="Century Schoolbook" panose="02040604050505020304" pitchFamily="18" charset="0"/>
              </a:rPr>
              <a:t>. (2003). Pour la fixation biologique de l’azote. </a:t>
            </a:r>
            <a:endParaRPr lang="fr-FR" sz="1800" i="1" dirty="0" smtClean="0">
              <a:effectLst/>
              <a:latin typeface="Century Schoolbook" panose="02040604050505020304" pitchFamily="18" charset="0"/>
            </a:endParaRPr>
          </a:p>
          <a:p>
            <a:pPr marL="0" indent="0">
              <a:buNone/>
            </a:pPr>
            <a:r>
              <a:rPr lang="fr-FR" sz="1800" i="1" dirty="0">
                <a:latin typeface="Century Schoolbook" panose="02040604050505020304" pitchFamily="18" charset="0"/>
              </a:rPr>
              <a:t>D’</a:t>
            </a:r>
            <a:r>
              <a:rPr lang="fr-FR" sz="1800" i="1" dirty="0" err="1">
                <a:latin typeface="Century Schoolbook" panose="02040604050505020304" pitchFamily="18" charset="0"/>
              </a:rPr>
              <a:t>après</a:t>
            </a:r>
            <a:r>
              <a:rPr lang="fr-FR" sz="1800" i="1" dirty="0">
                <a:latin typeface="Century Schoolbook" panose="02040604050505020304" pitchFamily="18" charset="0"/>
              </a:rPr>
              <a:t> </a:t>
            </a:r>
            <a:r>
              <a:rPr lang="fr-FR" sz="1800" b="1" i="1" dirty="0">
                <a:latin typeface="Century Schoolbook" panose="02040604050505020304" pitchFamily="18" charset="0"/>
              </a:rPr>
              <a:t>Marcel B. Bouche</a:t>
            </a:r>
            <a:r>
              <a:rPr lang="fr-FR" sz="1800" i="1" dirty="0">
                <a:latin typeface="Century Schoolbook" panose="02040604050505020304" pitchFamily="18" charset="0"/>
              </a:rPr>
              <a:t>́, Des vers de Terres et des Hommes. Acte Sud</a:t>
            </a:r>
            <a:r>
              <a:rPr lang="fr-FR" sz="1800" i="1" dirty="0" smtClean="0">
                <a:latin typeface="Century Schoolbook" panose="02040604050505020304" pitchFamily="18" charset="0"/>
              </a:rPr>
              <a:t>.</a:t>
            </a:r>
            <a:endParaRPr lang="fr-FR" sz="1800" i="1" dirty="0" smtClean="0">
              <a:effectLst/>
              <a:latin typeface="Century Schoolbook" panose="02040604050505020304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1168" y="6126480"/>
            <a:ext cx="2024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REFERENCES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30634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23220"/>
            <a:ext cx="9144000" cy="490017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Ça pousse tout seul … Pourquoi ?</a:t>
            </a:r>
          </a:p>
        </p:txBody>
      </p:sp>
    </p:spTree>
    <p:extLst>
      <p:ext uri="{BB962C8B-B14F-4D97-AF65-F5344CB8AC3E}">
        <p14:creationId xmlns:p14="http://schemas.microsoft.com/office/powerpoint/2010/main" val="336154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446" y="523220"/>
            <a:ext cx="7945107" cy="48996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Ça pousse tout seul partout où il y a de l’eau</a:t>
            </a:r>
          </a:p>
        </p:txBody>
      </p:sp>
    </p:spTree>
    <p:extLst>
      <p:ext uri="{BB962C8B-B14F-4D97-AF65-F5344CB8AC3E}">
        <p14:creationId xmlns:p14="http://schemas.microsoft.com/office/powerpoint/2010/main" val="89033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878" y="552765"/>
            <a:ext cx="7630243" cy="48996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369083" y="3558878"/>
            <a:ext cx="34538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chemeClr val="bg1"/>
                </a:solidFill>
                <a:latin typeface="+mj-lt"/>
              </a:rPr>
              <a:t>Pourquoi ?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0" y="799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Mais dans un champ, ça ne pousse pas tout seul </a:t>
            </a:r>
            <a:r>
              <a:rPr lang="fr-FR" sz="2800" dirty="0" smtClean="0"/>
              <a:t>!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27769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5253" y="6282941"/>
            <a:ext cx="24128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000" i="1" dirty="0" err="1">
                <a:latin typeface="Century Schoolbook" panose="02040604050505020304" pitchFamily="18" charset="0"/>
              </a:rPr>
              <a:t>Gobat</a:t>
            </a:r>
            <a:r>
              <a:rPr lang="fr-FR" sz="1000" i="1" dirty="0">
                <a:latin typeface="Century Schoolbook" panose="02040604050505020304" pitchFamily="18" charset="0"/>
              </a:rPr>
              <a:t> 2010 utilisant sources diverses </a:t>
            </a:r>
            <a:endParaRPr lang="fr-FR" sz="1000" i="1" baseline="30000" dirty="0">
              <a:latin typeface="Century Schoolbook" panose="02040604050505020304" pitchFamily="18" charset="0"/>
            </a:endParaRPr>
          </a:p>
          <a:p>
            <a:pPr algn="r"/>
            <a:r>
              <a:rPr lang="fr-FR" sz="1000" i="1" baseline="30000" dirty="0" err="1">
                <a:latin typeface="Century Schoolbook" panose="02040604050505020304" pitchFamily="18" charset="0"/>
              </a:rPr>
              <a:t>Bollinder</a:t>
            </a:r>
            <a:r>
              <a:rPr lang="fr-FR" sz="1000" i="1" baseline="30000" dirty="0">
                <a:latin typeface="Century Schoolbook" panose="02040604050505020304" pitchFamily="18" charset="0"/>
              </a:rPr>
              <a:t> et al 2002 et 2007 Andrews et al 1999</a:t>
            </a:r>
            <a:endParaRPr lang="fr-FR" sz="1000" i="1" dirty="0">
              <a:latin typeface="Century Schoolbook" panose="020406040505050203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229886" y="3100910"/>
            <a:ext cx="3712178" cy="1477328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fr-FR" dirty="0" smtClean="0">
              <a:latin typeface="+mj-lt"/>
            </a:endParaRPr>
          </a:p>
          <a:p>
            <a:r>
              <a:rPr lang="fr-FR" dirty="0" smtClean="0">
                <a:latin typeface="+mj-lt"/>
              </a:rPr>
              <a:t>Tournesol </a:t>
            </a:r>
            <a:r>
              <a:rPr lang="fr-FR" dirty="0">
                <a:latin typeface="+mj-lt"/>
              </a:rPr>
              <a:t>sur coteaux du Gers </a:t>
            </a:r>
          </a:p>
          <a:p>
            <a:r>
              <a:rPr lang="fr-FR" dirty="0">
                <a:latin typeface="+mj-lt"/>
              </a:rPr>
              <a:t>= 2 </a:t>
            </a:r>
            <a:r>
              <a:rPr lang="fr-FR" dirty="0" err="1">
                <a:latin typeface="+mj-lt"/>
              </a:rPr>
              <a:t>t</a:t>
            </a:r>
            <a:r>
              <a:rPr lang="fr-FR" dirty="0">
                <a:latin typeface="+mj-lt"/>
              </a:rPr>
              <a:t> MS de paille + 4 </a:t>
            </a:r>
            <a:r>
              <a:rPr lang="fr-FR" dirty="0" err="1">
                <a:latin typeface="+mj-lt"/>
              </a:rPr>
              <a:t>t</a:t>
            </a:r>
            <a:r>
              <a:rPr lang="fr-FR" dirty="0">
                <a:latin typeface="+mj-lt"/>
              </a:rPr>
              <a:t> MS de racines</a:t>
            </a:r>
          </a:p>
          <a:p>
            <a:r>
              <a:rPr lang="fr-FR" dirty="0">
                <a:latin typeface="+mj-lt"/>
              </a:rPr>
              <a:t>+ </a:t>
            </a:r>
            <a:r>
              <a:rPr lang="fr-FR" dirty="0" err="1">
                <a:latin typeface="+mj-lt"/>
              </a:rPr>
              <a:t>Rhizodépots</a:t>
            </a:r>
            <a:r>
              <a:rPr lang="fr-FR" dirty="0">
                <a:latin typeface="+mj-lt"/>
              </a:rPr>
              <a:t> &gt; production </a:t>
            </a:r>
            <a:r>
              <a:rPr lang="fr-FR" dirty="0" smtClean="0">
                <a:latin typeface="+mj-lt"/>
              </a:rPr>
              <a:t>racinaire</a:t>
            </a:r>
          </a:p>
          <a:p>
            <a:endParaRPr lang="fr-FR" dirty="0">
              <a:latin typeface="+mj-lt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0" y="799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Il manque le carbone !</a:t>
            </a:r>
          </a:p>
        </p:txBody>
      </p:sp>
      <p:graphicFrame>
        <p:nvGraphicFramePr>
          <p:cNvPr id="14" name="Diagramme 13"/>
          <p:cNvGraphicFramePr/>
          <p:nvPr>
            <p:extLst>
              <p:ext uri="{D42A27DB-BD31-4B8C-83A1-F6EECF244321}">
                <p14:modId xmlns:p14="http://schemas.microsoft.com/office/powerpoint/2010/main" val="4052927600"/>
              </p:ext>
            </p:extLst>
          </p:nvPr>
        </p:nvGraphicFramePr>
        <p:xfrm>
          <a:off x="-689610" y="744577"/>
          <a:ext cx="9931066" cy="4693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057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r 4"/>
          <p:cNvGrpSpPr/>
          <p:nvPr/>
        </p:nvGrpSpPr>
        <p:grpSpPr>
          <a:xfrm>
            <a:off x="638534" y="710556"/>
            <a:ext cx="4520242" cy="4637957"/>
            <a:chOff x="-803414" y="832709"/>
            <a:chExt cx="5904656" cy="6025289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/>
            <a:srcRect l="31298" t="38706" r="35191" b="22485"/>
            <a:stretch/>
          </p:blipFill>
          <p:spPr>
            <a:xfrm>
              <a:off x="-803414" y="832709"/>
              <a:ext cx="5904656" cy="602528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93298" y="2885904"/>
              <a:ext cx="1462262" cy="792089"/>
            </a:xfrm>
            <a:prstGeom prst="rect">
              <a:avLst/>
            </a:prstGeom>
            <a:gradFill>
              <a:gsLst>
                <a:gs pos="0">
                  <a:schemeClr val="accent3">
                    <a:satMod val="103000"/>
                    <a:lumMod val="102000"/>
                    <a:tint val="94000"/>
                    <a:alpha val="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+mj-lt"/>
                </a:rPr>
                <a:t>N2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93298" y="5973380"/>
              <a:ext cx="1476252" cy="792089"/>
            </a:xfrm>
            <a:prstGeom prst="rect">
              <a:avLst/>
            </a:prstGeom>
            <a:gradFill>
              <a:gsLst>
                <a:gs pos="0">
                  <a:schemeClr val="accent3">
                    <a:satMod val="103000"/>
                    <a:lumMod val="102000"/>
                    <a:tint val="94000"/>
                    <a:alpha val="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+mj-lt"/>
                </a:rPr>
                <a:t>NH4 OH</a:t>
              </a:r>
            </a:p>
          </p:txBody>
        </p:sp>
        <p:sp>
          <p:nvSpPr>
            <p:cNvPr id="9" name="Flèche vers le bas 8"/>
            <p:cNvSpPr/>
            <p:nvPr/>
          </p:nvSpPr>
          <p:spPr>
            <a:xfrm>
              <a:off x="806185" y="3812479"/>
              <a:ext cx="648072" cy="2061192"/>
            </a:xfrm>
            <a:prstGeom prst="down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298" y="3995793"/>
              <a:ext cx="1462262" cy="1098672"/>
            </a:xfrm>
            <a:prstGeom prst="rect">
              <a:avLst/>
            </a:prstGeom>
          </p:spPr>
        </p:pic>
        <p:sp>
          <p:nvSpPr>
            <p:cNvPr id="11" name="Explosion 2 10"/>
            <p:cNvSpPr/>
            <p:nvPr/>
          </p:nvSpPr>
          <p:spPr>
            <a:xfrm>
              <a:off x="-803414" y="4767575"/>
              <a:ext cx="4116696" cy="720079"/>
            </a:xfrm>
            <a:prstGeom prst="irregularSeal2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Nitrogénase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03841" y="4515266"/>
              <a:ext cx="1476607" cy="2245340"/>
            </a:xfrm>
            <a:prstGeom prst="rect">
              <a:avLst/>
            </a:prstGeom>
            <a:gradFill>
              <a:gsLst>
                <a:gs pos="0">
                  <a:schemeClr val="accent3">
                    <a:satMod val="103000"/>
                    <a:lumMod val="102000"/>
                    <a:tint val="94000"/>
                    <a:alpha val="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+mj-lt"/>
                </a:rPr>
                <a:t>NO3- NH4+</a:t>
              </a:r>
            </a:p>
          </p:txBody>
        </p:sp>
        <p:sp>
          <p:nvSpPr>
            <p:cNvPr id="12" name="Flèche vers le bas 11"/>
            <p:cNvSpPr/>
            <p:nvPr/>
          </p:nvSpPr>
          <p:spPr>
            <a:xfrm rot="5400000">
              <a:off x="3123025" y="3332466"/>
              <a:ext cx="492971" cy="2858572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fr-FR" dirty="0">
                  <a:latin typeface="+mj-lt"/>
                </a:rPr>
                <a:t>Pas de Faim d’Azote</a:t>
              </a:r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5563716" y="1968094"/>
            <a:ext cx="5372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Importance de positionner la MO en surface.</a:t>
            </a:r>
          </a:p>
        </p:txBody>
      </p:sp>
      <p:sp>
        <p:nvSpPr>
          <p:cNvPr id="16" name="Espace réservé du contenu 7"/>
          <p:cNvSpPr>
            <a:spLocks noGrp="1"/>
          </p:cNvSpPr>
          <p:nvPr>
            <p:ph idx="1"/>
          </p:nvPr>
        </p:nvSpPr>
        <p:spPr>
          <a:xfrm>
            <a:off x="5563717" y="3157551"/>
            <a:ext cx="5372506" cy="276514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800" dirty="0" smtClean="0"/>
              <a:t>Fixation biologique d’Azote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800" dirty="0" smtClean="0"/>
              <a:t>Pas de Faim d’Azote en surface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800" dirty="0"/>
              <a:t>I</a:t>
            </a:r>
            <a:r>
              <a:rPr lang="fr-FR" sz="1800" dirty="0" smtClean="0"/>
              <a:t>l y a assez d’azote dans l’air 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18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800" dirty="0" smtClean="0"/>
              <a:t>Minéralisation de l’humus</a:t>
            </a:r>
            <a:endParaRPr lang="fr-FR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800" dirty="0" smtClean="0"/>
              <a:t>Succion d’azote dans la rhizosphère</a:t>
            </a:r>
          </a:p>
          <a:p>
            <a:pPr marL="0" indent="0">
              <a:buNone/>
            </a:pPr>
            <a:endParaRPr lang="fr-FR" sz="1800" dirty="0"/>
          </a:p>
        </p:txBody>
      </p:sp>
      <p:sp>
        <p:nvSpPr>
          <p:cNvPr id="17" name="ZoneTexte 16"/>
          <p:cNvSpPr txBox="1"/>
          <p:nvPr/>
        </p:nvSpPr>
        <p:spPr>
          <a:xfrm>
            <a:off x="0" y="799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Le sol digère de la paille </a:t>
            </a:r>
            <a:r>
              <a:rPr lang="fr-FR" sz="2800" dirty="0" smtClean="0"/>
              <a:t>(feuilles </a:t>
            </a:r>
            <a:r>
              <a:rPr lang="fr-FR" sz="2800" dirty="0"/>
              <a:t>mortes, bois, </a:t>
            </a:r>
            <a:r>
              <a:rPr lang="fr-FR" sz="2800" dirty="0" smtClean="0"/>
              <a:t>racines,…)</a:t>
            </a:r>
            <a:endParaRPr lang="fr-FR" sz="2800" dirty="0"/>
          </a:p>
        </p:txBody>
      </p:sp>
      <p:sp>
        <p:nvSpPr>
          <p:cNvPr id="18" name="Flèche vers le bas 17"/>
          <p:cNvSpPr/>
          <p:nvPr/>
        </p:nvSpPr>
        <p:spPr>
          <a:xfrm rot="16200000">
            <a:off x="2992755" y="4470512"/>
            <a:ext cx="496124" cy="1003841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76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298349" y="1073344"/>
            <a:ext cx="8269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1 tonne de paille à C/N de 150 contient : 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fr-FR" dirty="0">
                <a:latin typeface="+mj-lt"/>
              </a:rPr>
              <a:t>≈ 3 unités d’azote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fr-FR" dirty="0">
                <a:latin typeface="+mj-lt"/>
              </a:rPr>
              <a:t>≈ 400 unités de carbone</a:t>
            </a:r>
          </a:p>
        </p:txBody>
      </p:sp>
      <p:sp>
        <p:nvSpPr>
          <p:cNvPr id="17" name="Flèche vers le bas 16"/>
          <p:cNvSpPr/>
          <p:nvPr/>
        </p:nvSpPr>
        <p:spPr>
          <a:xfrm>
            <a:off x="1710995" y="2114090"/>
            <a:ext cx="3402713" cy="1861193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+mj-lt"/>
              </a:rPr>
              <a:t>+ 13 UN/</a:t>
            </a:r>
            <a:r>
              <a:rPr lang="fr-FR" b="1" dirty="0" err="1">
                <a:latin typeface="+mj-lt"/>
              </a:rPr>
              <a:t>t</a:t>
            </a:r>
            <a:endParaRPr lang="fr-FR" b="1" dirty="0">
              <a:latin typeface="+mj-lt"/>
            </a:endParaRPr>
          </a:p>
          <a:p>
            <a:pPr algn="ctr"/>
            <a:r>
              <a:rPr lang="fr-FR" b="1" dirty="0">
                <a:latin typeface="+mj-lt"/>
              </a:rPr>
              <a:t>Gain d’azote de l’air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982466" y="2474110"/>
            <a:ext cx="3855461" cy="1200329"/>
          </a:xfrm>
          <a:prstGeom prst="rect">
            <a:avLst/>
          </a:prstGeom>
          <a:ln w="19050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fr-FR" dirty="0" smtClean="0">
              <a:latin typeface="+mj-lt"/>
            </a:endParaRPr>
          </a:p>
          <a:p>
            <a:r>
              <a:rPr lang="fr-FR" dirty="0" smtClean="0">
                <a:latin typeface="+mj-lt"/>
              </a:rPr>
              <a:t>Dans </a:t>
            </a:r>
            <a:r>
              <a:rPr lang="fr-FR" dirty="0">
                <a:latin typeface="+mj-lt"/>
              </a:rPr>
              <a:t>l’air, le carbone est digéré par des fixateurs libres  </a:t>
            </a:r>
            <a:endParaRPr lang="fr-FR" dirty="0" smtClean="0"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  <p:grpSp>
        <p:nvGrpSpPr>
          <p:cNvPr id="26" name="Grouper 25"/>
          <p:cNvGrpSpPr/>
          <p:nvPr/>
        </p:nvGrpSpPr>
        <p:grpSpPr>
          <a:xfrm>
            <a:off x="1183501" y="3961773"/>
            <a:ext cx="10441454" cy="1200329"/>
            <a:chOff x="445884" y="4655068"/>
            <a:chExt cx="10441454" cy="1200329"/>
          </a:xfrm>
        </p:grpSpPr>
        <p:sp>
          <p:nvSpPr>
            <p:cNvPr id="16" name="ZoneTexte 15"/>
            <p:cNvSpPr txBox="1"/>
            <p:nvPr/>
          </p:nvSpPr>
          <p:spPr>
            <a:xfrm>
              <a:off x="445884" y="4655068"/>
              <a:ext cx="849881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+mj-lt"/>
                </a:rPr>
                <a:t>1 tonne de bouillie de paille à C/N de 24 contient </a:t>
              </a:r>
            </a:p>
            <a:p>
              <a:pPr marL="914400" lvl="1" indent="-457200">
                <a:buFont typeface="Wingdings" panose="05000000000000000000" pitchFamily="2" charset="2"/>
                <a:buChar char="§"/>
              </a:pPr>
              <a:r>
                <a:rPr lang="fr-FR" dirty="0">
                  <a:latin typeface="+mj-lt"/>
                </a:rPr>
                <a:t>≈ 16  unités d’azote</a:t>
              </a:r>
            </a:p>
            <a:p>
              <a:pPr marL="914400" lvl="1" indent="-457200">
                <a:buFont typeface="Wingdings" panose="05000000000000000000" pitchFamily="2" charset="2"/>
                <a:buChar char="§"/>
              </a:pPr>
              <a:r>
                <a:rPr lang="fr-FR" dirty="0">
                  <a:latin typeface="+mj-lt"/>
                </a:rPr>
                <a:t>≈ 400 unités de carbone</a:t>
              </a:r>
            </a:p>
            <a:p>
              <a:r>
                <a:rPr lang="fr-FR" dirty="0">
                  <a:latin typeface="+mj-lt"/>
                </a:rPr>
                <a:t>Cette bouillie végétale nourrit l’activité biologique dans le sol</a:t>
              </a:r>
            </a:p>
          </p:txBody>
        </p:sp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7339" y="4964479"/>
              <a:ext cx="1128253" cy="754180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95221" y="4971899"/>
              <a:ext cx="1237722" cy="746759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7521" y="4966422"/>
              <a:ext cx="705585" cy="752235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60432" y="4971900"/>
              <a:ext cx="1026906" cy="758664"/>
            </a:xfrm>
            <a:prstGeom prst="rect">
              <a:avLst/>
            </a:prstGeom>
          </p:spPr>
        </p:pic>
      </p:grpSp>
      <p:sp>
        <p:nvSpPr>
          <p:cNvPr id="12" name="ZoneTexte 11"/>
          <p:cNvSpPr txBox="1"/>
          <p:nvPr/>
        </p:nvSpPr>
        <p:spPr>
          <a:xfrm>
            <a:off x="0" y="799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Sur le sol, dans la litière, que ce </a:t>
            </a:r>
            <a:r>
              <a:rPr lang="fr-FR" sz="2800" dirty="0" smtClean="0"/>
              <a:t>passe-t-il </a:t>
            </a:r>
            <a:r>
              <a:rPr lang="fr-FR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2617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609" y="1387156"/>
            <a:ext cx="34990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Les fixateurs libres comprennent des genres très divers : </a:t>
            </a:r>
          </a:p>
          <a:p>
            <a:pPr lvl="1"/>
            <a:r>
              <a:rPr lang="fr-FR" i="1" dirty="0" smtClean="0"/>
              <a:t>Azotobacter</a:t>
            </a:r>
            <a:r>
              <a:rPr lang="fr-FR" i="1" dirty="0"/>
              <a:t>, Nitrobacter, </a:t>
            </a:r>
            <a:r>
              <a:rPr lang="fr-FR" i="1" dirty="0" err="1"/>
              <a:t>Azospirillum</a:t>
            </a:r>
            <a:r>
              <a:rPr lang="fr-FR" i="1" dirty="0"/>
              <a:t>, </a:t>
            </a:r>
            <a:r>
              <a:rPr lang="fr-FR" i="1" dirty="0" err="1"/>
              <a:t>Acetobacter</a:t>
            </a:r>
            <a:r>
              <a:rPr lang="fr-FR" i="1" dirty="0"/>
              <a:t>, </a:t>
            </a:r>
            <a:r>
              <a:rPr lang="fr-FR" i="1" dirty="0" err="1"/>
              <a:t>Diazotrophicus</a:t>
            </a:r>
            <a:r>
              <a:rPr lang="fr-FR" i="1" dirty="0"/>
              <a:t>, Clostridium, </a:t>
            </a:r>
            <a:r>
              <a:rPr lang="fr-FR" i="1" dirty="0" err="1"/>
              <a:t>Klebsiella</a:t>
            </a:r>
            <a:r>
              <a:rPr lang="fr-FR" i="1" dirty="0"/>
              <a:t>, Bacillus, Pseudomonas, </a:t>
            </a:r>
            <a:r>
              <a:rPr lang="fr-FR" i="1" dirty="0" err="1"/>
              <a:t>Rhodobacter</a:t>
            </a:r>
            <a:r>
              <a:rPr lang="fr-FR" i="1" dirty="0"/>
              <a:t>, </a:t>
            </a:r>
            <a:r>
              <a:rPr lang="fr-FR" i="1" dirty="0" err="1"/>
              <a:t>Rhodospirillum</a:t>
            </a:r>
            <a:r>
              <a:rPr lang="fr-FR" i="1" dirty="0"/>
              <a:t>, </a:t>
            </a:r>
            <a:r>
              <a:rPr lang="fr-FR" i="1" dirty="0" err="1"/>
              <a:t>Synechococcus</a:t>
            </a:r>
            <a:r>
              <a:rPr lang="fr-FR" i="1" dirty="0"/>
              <a:t>.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Dynamique </a:t>
            </a:r>
            <a:r>
              <a:rPr lang="fr-FR" dirty="0">
                <a:sym typeface="Wingdings" panose="05000000000000000000" pitchFamily="2" charset="2"/>
              </a:rPr>
              <a:t>des populations conditionnée par la nutrition carbonée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477" y="2024050"/>
            <a:ext cx="1932461" cy="21952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2878" y="2707120"/>
            <a:ext cx="1503235" cy="792088"/>
          </a:xfrm>
          <a:prstGeom prst="rect">
            <a:avLst/>
          </a:prstGeom>
          <a:gradFill>
            <a:gsLst>
              <a:gs pos="0">
                <a:schemeClr val="accent3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+mj-lt"/>
              </a:rPr>
              <a:t>N2</a:t>
            </a:r>
          </a:p>
        </p:txBody>
      </p:sp>
      <p:sp>
        <p:nvSpPr>
          <p:cNvPr id="6" name="Rectangle 5"/>
          <p:cNvSpPr/>
          <p:nvPr/>
        </p:nvSpPr>
        <p:spPr>
          <a:xfrm>
            <a:off x="10325605" y="2699272"/>
            <a:ext cx="1504800" cy="792088"/>
          </a:xfrm>
          <a:prstGeom prst="rect">
            <a:avLst/>
          </a:prstGeom>
          <a:gradFill>
            <a:gsLst>
              <a:gs pos="0">
                <a:schemeClr val="accent3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NH4OH</a:t>
            </a:r>
          </a:p>
        </p:txBody>
      </p:sp>
      <p:sp>
        <p:nvSpPr>
          <p:cNvPr id="9" name="Explosion 2 8"/>
          <p:cNvSpPr/>
          <p:nvPr/>
        </p:nvSpPr>
        <p:spPr>
          <a:xfrm>
            <a:off x="6579513" y="2779128"/>
            <a:ext cx="3076545" cy="720080"/>
          </a:xfrm>
          <a:prstGeom prst="irregularSeal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Nitrogénase</a:t>
            </a:r>
            <a:endParaRPr lang="fr-F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Flèche vers le bas 9"/>
          <p:cNvSpPr/>
          <p:nvPr/>
        </p:nvSpPr>
        <p:spPr>
          <a:xfrm rot="16200000">
            <a:off x="6113366" y="2502048"/>
            <a:ext cx="648072" cy="120223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vers le bas 10"/>
          <p:cNvSpPr/>
          <p:nvPr/>
        </p:nvSpPr>
        <p:spPr>
          <a:xfrm>
            <a:off x="6686563" y="838596"/>
            <a:ext cx="2592288" cy="1081749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 fraiche = Carbone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82879" y="3953564"/>
            <a:ext cx="1531366" cy="960404"/>
          </a:xfrm>
          <a:prstGeom prst="rect">
            <a:avLst/>
          </a:prstGeom>
          <a:gradFill>
            <a:gsLst>
              <a:gs pos="0">
                <a:schemeClr val="accent3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+mj-lt"/>
              </a:rPr>
              <a:t>NO3- NH4+</a:t>
            </a:r>
          </a:p>
        </p:txBody>
      </p:sp>
      <p:sp>
        <p:nvSpPr>
          <p:cNvPr id="13" name="Flèche vers le bas 12"/>
          <p:cNvSpPr/>
          <p:nvPr/>
        </p:nvSpPr>
        <p:spPr>
          <a:xfrm rot="14507806">
            <a:off x="6120384" y="3132820"/>
            <a:ext cx="492972" cy="159334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dirty="0"/>
              <a:t>Faim d’Azote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82609" y="6266709"/>
            <a:ext cx="4499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Schoolbook" panose="02040604050505020304" pitchFamily="18" charset="0"/>
              </a:rPr>
              <a:t>Références: </a:t>
            </a:r>
          </a:p>
          <a:p>
            <a:r>
              <a:rPr lang="fr-FR" sz="1100" i="1" dirty="0">
                <a:latin typeface="Century Schoolbook" panose="02040604050505020304" pitchFamily="18" charset="0"/>
              </a:rPr>
              <a:t>Lydie </a:t>
            </a:r>
            <a:r>
              <a:rPr lang="fr-FR" sz="1100" i="1" dirty="0" err="1">
                <a:latin typeface="Century Schoolbook" panose="02040604050505020304" pitchFamily="18" charset="0"/>
              </a:rPr>
              <a:t>Suty</a:t>
            </a:r>
            <a:r>
              <a:rPr lang="fr-FR" sz="1100" i="1" dirty="0">
                <a:latin typeface="Century Schoolbook" panose="02040604050505020304" pitchFamily="18" charset="0"/>
              </a:rPr>
              <a:t>: Les végétaux, Les relations avec leur environnement</a:t>
            </a:r>
          </a:p>
          <a:p>
            <a:endParaRPr lang="fr-FR" sz="1100" i="1" dirty="0">
              <a:latin typeface="Century Schoolbook" panose="02040604050505020304" pitchFamily="18" charset="0"/>
            </a:endParaRPr>
          </a:p>
          <a:p>
            <a:endParaRPr lang="fr-FR" sz="1100" i="1" dirty="0">
              <a:latin typeface="Century Schoolbook" panose="02040604050505020304" pitchFamily="18" charset="0"/>
            </a:endParaRPr>
          </a:p>
        </p:txBody>
      </p:sp>
      <p:sp>
        <p:nvSpPr>
          <p:cNvPr id="15" name="Flèche vers le bas 14"/>
          <p:cNvSpPr/>
          <p:nvPr/>
        </p:nvSpPr>
        <p:spPr>
          <a:xfrm rot="16200000">
            <a:off x="7179735" y="2821223"/>
            <a:ext cx="1324446" cy="358687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dirty="0"/>
              <a:t>Les apports d’azote se substituent à l’azote de </a:t>
            </a:r>
            <a:r>
              <a:rPr lang="fr-FR" dirty="0" smtClean="0"/>
              <a:t>l’air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0" y="799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Les fixateurs libres</a:t>
            </a:r>
          </a:p>
        </p:txBody>
      </p:sp>
      <p:sp>
        <p:nvSpPr>
          <p:cNvPr id="7" name="Flèche vers le bas 6"/>
          <p:cNvSpPr/>
          <p:nvPr/>
        </p:nvSpPr>
        <p:spPr>
          <a:xfrm rot="16200000">
            <a:off x="9328472" y="2576369"/>
            <a:ext cx="648072" cy="105359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705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0" y="799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L’Azote entre dans le sol par la digestion des pailles à fort </a:t>
            </a:r>
            <a:r>
              <a:rPr lang="fr-FR" sz="2800" dirty="0" smtClean="0"/>
              <a:t>C/N</a:t>
            </a:r>
            <a:endParaRPr lang="fr-FR" sz="2800" dirty="0"/>
          </a:p>
        </p:txBody>
      </p:sp>
      <p:sp>
        <p:nvSpPr>
          <p:cNvPr id="14" name="ZoneTexte 13"/>
          <p:cNvSpPr txBox="1"/>
          <p:nvPr/>
        </p:nvSpPr>
        <p:spPr>
          <a:xfrm>
            <a:off x="1298349" y="1073344"/>
            <a:ext cx="8269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 tonnes de paille + racines à C/N de 150 contiennent :</a:t>
            </a:r>
            <a:endParaRPr lang="fr-FR" dirty="0" smtClean="0">
              <a:latin typeface="+mj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fr-FR" dirty="0" smtClean="0">
                <a:latin typeface="+mj-lt"/>
              </a:rPr>
              <a:t>≈ 60 unités d’azote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fr-FR" dirty="0" smtClean="0">
                <a:latin typeface="+mj-lt"/>
              </a:rPr>
              <a:t>≈ </a:t>
            </a:r>
            <a:r>
              <a:rPr lang="fr-FR" dirty="0">
                <a:latin typeface="+mj-lt"/>
              </a:rPr>
              <a:t>8 000 unités de carbone</a:t>
            </a:r>
          </a:p>
        </p:txBody>
      </p:sp>
      <p:sp>
        <p:nvSpPr>
          <p:cNvPr id="15" name="Flèche vers le bas 14"/>
          <p:cNvSpPr/>
          <p:nvPr/>
        </p:nvSpPr>
        <p:spPr>
          <a:xfrm>
            <a:off x="1710995" y="2114090"/>
            <a:ext cx="3402713" cy="1861193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+mj-lt"/>
              </a:rPr>
              <a:t>+ 260 UN</a:t>
            </a:r>
          </a:p>
          <a:p>
            <a:pPr algn="ctr"/>
            <a:r>
              <a:rPr lang="fr-FR" b="1" dirty="0">
                <a:latin typeface="+mj-lt"/>
              </a:rPr>
              <a:t>Gain d’azote de l’air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982466" y="2474110"/>
            <a:ext cx="3855461" cy="1200329"/>
          </a:xfrm>
          <a:prstGeom prst="rect">
            <a:avLst/>
          </a:prstGeom>
          <a:ln w="19050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fr-FR" dirty="0" smtClean="0">
              <a:latin typeface="+mj-lt"/>
            </a:endParaRPr>
          </a:p>
          <a:p>
            <a:r>
              <a:rPr lang="fr-FR" dirty="0" smtClean="0">
                <a:latin typeface="+mj-lt"/>
              </a:rPr>
              <a:t>Dans </a:t>
            </a:r>
            <a:r>
              <a:rPr lang="fr-FR" dirty="0">
                <a:latin typeface="+mj-lt"/>
              </a:rPr>
              <a:t>l’air, le carbone est digéré par des fixateurs libres  </a:t>
            </a:r>
            <a:endParaRPr lang="fr-FR" dirty="0" smtClean="0"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  <p:grpSp>
        <p:nvGrpSpPr>
          <p:cNvPr id="19" name="Grouper 25"/>
          <p:cNvGrpSpPr/>
          <p:nvPr/>
        </p:nvGrpSpPr>
        <p:grpSpPr>
          <a:xfrm>
            <a:off x="1183501" y="3961773"/>
            <a:ext cx="10441454" cy="1477328"/>
            <a:chOff x="445884" y="4655068"/>
            <a:chExt cx="10441454" cy="1477328"/>
          </a:xfrm>
        </p:grpSpPr>
        <p:sp>
          <p:nvSpPr>
            <p:cNvPr id="24" name="ZoneTexte 23"/>
            <p:cNvSpPr txBox="1"/>
            <p:nvPr/>
          </p:nvSpPr>
          <p:spPr>
            <a:xfrm>
              <a:off x="445884" y="4655068"/>
              <a:ext cx="598737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+mj-lt"/>
                </a:rPr>
                <a:t>20 tonnes de bouillie de paille à C/N de 24 contiennent </a:t>
              </a:r>
              <a:endParaRPr lang="fr-FR" dirty="0" smtClean="0">
                <a:latin typeface="+mj-lt"/>
              </a:endParaRPr>
            </a:p>
            <a:p>
              <a:pPr marL="914400" lvl="1" indent="-457200">
                <a:buFont typeface="Wingdings" panose="05000000000000000000" pitchFamily="2" charset="2"/>
                <a:buChar char="§"/>
              </a:pPr>
              <a:r>
                <a:rPr lang="fr-FR" dirty="0" smtClean="0">
                  <a:latin typeface="+mj-lt"/>
                </a:rPr>
                <a:t>≈ </a:t>
              </a:r>
              <a:r>
                <a:rPr lang="fr-FR" dirty="0">
                  <a:latin typeface="+mj-lt"/>
                </a:rPr>
                <a:t>320  unités d’azote</a:t>
              </a:r>
            </a:p>
            <a:p>
              <a:pPr marL="914400" lvl="1" indent="-457200">
                <a:buFont typeface="Wingdings" panose="05000000000000000000" pitchFamily="2" charset="2"/>
                <a:buChar char="§"/>
              </a:pPr>
              <a:r>
                <a:rPr lang="fr-FR" dirty="0">
                  <a:latin typeface="+mj-lt"/>
                </a:rPr>
                <a:t>≈ 8 000 unités de carbone</a:t>
              </a:r>
            </a:p>
            <a:p>
              <a:r>
                <a:rPr lang="fr-FR" dirty="0">
                  <a:latin typeface="+mj-lt"/>
                </a:rPr>
                <a:t>Cette bouillie végétale nourrit l’activité biologique dans le sol , stocke du carbone (≈20%) et le restitue aux plantes</a:t>
              </a:r>
            </a:p>
          </p:txBody>
        </p:sp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7339" y="4964479"/>
              <a:ext cx="1128253" cy="754180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95221" y="4971899"/>
              <a:ext cx="1237722" cy="746759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7521" y="4966422"/>
              <a:ext cx="705585" cy="752235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60432" y="4971900"/>
              <a:ext cx="1026906" cy="758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21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16255</TotalTime>
  <Words>605</Words>
  <Application>Microsoft Office PowerPoint</Application>
  <PresentationFormat>Grand écran</PresentationFormat>
  <Paragraphs>81</Paragraphs>
  <Slides>11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Century Schoolbook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SCHMIDT</dc:creator>
  <cp:lastModifiedBy>Eric SCHMIDT</cp:lastModifiedBy>
  <cp:revision>138</cp:revision>
  <dcterms:created xsi:type="dcterms:W3CDTF">2016-01-15T08:28:07Z</dcterms:created>
  <dcterms:modified xsi:type="dcterms:W3CDTF">2017-06-22T06:18:20Z</dcterms:modified>
</cp:coreProperties>
</file>